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22" r:id="rId33"/>
    <p:sldId id="323" r:id="rId34"/>
  </p:sldIdLst>
  <p:sldSz cx="9144000" cy="6858000" type="screen4x3"/>
  <p:notesSz cx="6807200" cy="9939338"/>
  <p:defaultTextStyle>
    <a:defPPr lvl="0">
      <a:defRPr lang="zh-TW"/>
    </a:defPPr>
    <a:lvl1pPr lvl="0" algn="l" rtl="0" fontAlgn="base">
      <a:spcBef>
        <a:spcPct val="0"/>
      </a:spcBef>
      <a:spcAft>
        <a:spcPct val="0"/>
      </a:spcAft>
      <a:defRPr kumimoji="1" kern="1200">
        <a:solidFill>
          <a:schemeClr val="tx1"/>
        </a:solidFill>
        <a:latin typeface="Arial" charset="0"/>
        <a:ea typeface="新細明體" charset="-120"/>
        <a:cs typeface="+mn-cs"/>
      </a:defRPr>
    </a:lvl1pPr>
    <a:lvl2pPr marL="457200" lvl="1" algn="l" rtl="0" fontAlgn="base">
      <a:spcBef>
        <a:spcPct val="0"/>
      </a:spcBef>
      <a:spcAft>
        <a:spcPct val="0"/>
      </a:spcAft>
      <a:defRPr kumimoji="1" kern="1200">
        <a:solidFill>
          <a:schemeClr val="tx1"/>
        </a:solidFill>
        <a:latin typeface="Arial" charset="0"/>
        <a:ea typeface="新細明體" charset="-120"/>
        <a:cs typeface="+mn-cs"/>
      </a:defRPr>
    </a:lvl2pPr>
    <a:lvl3pPr marL="914400" lvl="2" algn="l" rtl="0" fontAlgn="base">
      <a:spcBef>
        <a:spcPct val="0"/>
      </a:spcBef>
      <a:spcAft>
        <a:spcPct val="0"/>
      </a:spcAft>
      <a:defRPr kumimoji="1" kern="1200">
        <a:solidFill>
          <a:schemeClr val="tx1"/>
        </a:solidFill>
        <a:latin typeface="Arial" charset="0"/>
        <a:ea typeface="新細明體" charset="-120"/>
        <a:cs typeface="+mn-cs"/>
      </a:defRPr>
    </a:lvl3pPr>
    <a:lvl4pPr marL="1371600" lvl="3" algn="l" rtl="0" fontAlgn="base">
      <a:spcBef>
        <a:spcPct val="0"/>
      </a:spcBef>
      <a:spcAft>
        <a:spcPct val="0"/>
      </a:spcAft>
      <a:defRPr kumimoji="1" kern="1200">
        <a:solidFill>
          <a:schemeClr val="tx1"/>
        </a:solidFill>
        <a:latin typeface="Arial" charset="0"/>
        <a:ea typeface="新細明體" charset="-120"/>
        <a:cs typeface="+mn-cs"/>
      </a:defRPr>
    </a:lvl4pPr>
    <a:lvl5pPr marL="1828800" lvl="4" algn="l" rtl="0" fontAlgn="base">
      <a:spcBef>
        <a:spcPct val="0"/>
      </a:spcBef>
      <a:spcAft>
        <a:spcPct val="0"/>
      </a:spcAft>
      <a:defRPr kumimoji="1" kern="1200">
        <a:solidFill>
          <a:schemeClr val="tx1"/>
        </a:solidFill>
        <a:latin typeface="Arial" charset="0"/>
        <a:ea typeface="新細明體" charset="-120"/>
        <a:cs typeface="+mn-cs"/>
      </a:defRPr>
    </a:lvl5pPr>
    <a:lvl6pPr marL="2286000" lvl="5" algn="l" defTabSz="914400" rtl="0" eaLnBrk="1" latinLnBrk="0" hangingPunct="1">
      <a:defRPr kumimoji="1" kern="1200">
        <a:solidFill>
          <a:schemeClr val="tx1"/>
        </a:solidFill>
        <a:latin typeface="Arial" charset="0"/>
        <a:ea typeface="新細明體" charset="-120"/>
        <a:cs typeface="+mn-cs"/>
      </a:defRPr>
    </a:lvl6pPr>
    <a:lvl7pPr marL="2743200" lvl="6" algn="l" defTabSz="914400" rtl="0" eaLnBrk="1" latinLnBrk="0" hangingPunct="1">
      <a:defRPr kumimoji="1" kern="1200">
        <a:solidFill>
          <a:schemeClr val="tx1"/>
        </a:solidFill>
        <a:latin typeface="Arial" charset="0"/>
        <a:ea typeface="新細明體" charset="-120"/>
        <a:cs typeface="+mn-cs"/>
      </a:defRPr>
    </a:lvl7pPr>
    <a:lvl8pPr marL="3200400" lvl="7" algn="l" defTabSz="914400" rtl="0" eaLnBrk="1" latinLnBrk="0" hangingPunct="1">
      <a:defRPr kumimoji="1" kern="1200">
        <a:solidFill>
          <a:schemeClr val="tx1"/>
        </a:solidFill>
        <a:latin typeface="Arial" charset="0"/>
        <a:ea typeface="新細明體" charset="-120"/>
        <a:cs typeface="+mn-cs"/>
      </a:defRPr>
    </a:lvl8pPr>
    <a:lvl9pPr marL="3657600" lvl="8"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pos="2880">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53448" autoAdjust="0"/>
  </p:normalViewPr>
  <p:slideViewPr>
    <p:cSldViewPr snapToGrid="0">
      <p:cViewPr varScale="1">
        <p:scale>
          <a:sx n="61" d="100"/>
          <a:sy n="61" d="100"/>
        </p:scale>
        <p:origin x="2808" y="78"/>
      </p:cViewPr>
      <p:guideLst>
        <p:guide pos="2880"/>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stats.moe.gov.tw/files/important/OVERVIEW_Y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815846189957956E-2"/>
          <c:y val="7.7517810273715834E-2"/>
          <c:w val="0.91145735190560728"/>
          <c:h val="0.86200798429608061"/>
        </c:manualLayout>
      </c:layout>
      <c:barChart>
        <c:barDir val="col"/>
        <c:grouping val="clustered"/>
        <c:varyColors val="0"/>
        <c:ser>
          <c:idx val="1"/>
          <c:order val="0"/>
          <c:spPr>
            <a:pattFill prst="pct40">
              <a:fgClr>
                <a:srgbClr val="FF99CC"/>
              </a:fgClr>
              <a:bgClr>
                <a:srgbClr val="FFFFFF"/>
              </a:bgClr>
            </a:pattFill>
            <a:ln w="12700">
              <a:solidFill>
                <a:srgbClr val="FF99CC"/>
              </a:solidFill>
              <a:prstDash val="solid"/>
            </a:ln>
          </c:spPr>
          <c:invertIfNegative val="0"/>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'[OVERVIEW_Y01.XLS]75'!$C$5:$C$38</c:f>
              <c:numCache>
                <c:formatCode>#,##0</c:formatCode>
                <c:ptCount val="34"/>
                <c:pt idx="0">
                  <c:v>414069</c:v>
                </c:pt>
                <c:pt idx="1">
                  <c:v>405263</c:v>
                </c:pt>
                <c:pt idx="2">
                  <c:v>383439</c:v>
                </c:pt>
                <c:pt idx="3">
                  <c:v>371008</c:v>
                </c:pt>
                <c:pt idx="4">
                  <c:v>346208</c:v>
                </c:pt>
                <c:pt idx="5">
                  <c:v>309230</c:v>
                </c:pt>
                <c:pt idx="6">
                  <c:v>314024</c:v>
                </c:pt>
                <c:pt idx="7">
                  <c:v>342031</c:v>
                </c:pt>
                <c:pt idx="8">
                  <c:v>315299</c:v>
                </c:pt>
                <c:pt idx="9">
                  <c:v>335618</c:v>
                </c:pt>
                <c:pt idx="10">
                  <c:v>321932</c:v>
                </c:pt>
                <c:pt idx="11">
                  <c:v>321632</c:v>
                </c:pt>
                <c:pt idx="12">
                  <c:v>325613</c:v>
                </c:pt>
                <c:pt idx="13">
                  <c:v>322938</c:v>
                </c:pt>
                <c:pt idx="14">
                  <c:v>329581</c:v>
                </c:pt>
                <c:pt idx="15">
                  <c:v>325545</c:v>
                </c:pt>
                <c:pt idx="16">
                  <c:v>326002</c:v>
                </c:pt>
                <c:pt idx="17">
                  <c:v>271450</c:v>
                </c:pt>
                <c:pt idx="18">
                  <c:v>283661</c:v>
                </c:pt>
                <c:pt idx="19">
                  <c:v>305312</c:v>
                </c:pt>
                <c:pt idx="20">
                  <c:v>260354</c:v>
                </c:pt>
                <c:pt idx="21">
                  <c:v>247530</c:v>
                </c:pt>
                <c:pt idx="22">
                  <c:v>227070</c:v>
                </c:pt>
                <c:pt idx="23">
                  <c:v>216419</c:v>
                </c:pt>
                <c:pt idx="24">
                  <c:v>205854</c:v>
                </c:pt>
                <c:pt idx="25">
                  <c:v>204459</c:v>
                </c:pt>
                <c:pt idx="26">
                  <c:v>204414</c:v>
                </c:pt>
                <c:pt idx="27">
                  <c:v>198733</c:v>
                </c:pt>
                <c:pt idx="28">
                  <c:v>191310</c:v>
                </c:pt>
                <c:pt idx="29">
                  <c:v>166886</c:v>
                </c:pt>
                <c:pt idx="30">
                  <c:v>196627</c:v>
                </c:pt>
                <c:pt idx="31">
                  <c:v>229481</c:v>
                </c:pt>
                <c:pt idx="32">
                  <c:v>199113</c:v>
                </c:pt>
                <c:pt idx="33">
                  <c:v>210383</c:v>
                </c:pt>
              </c:numCache>
            </c:numRef>
          </c:val>
          <c:extLst>
            <c:ext xmlns:c16="http://schemas.microsoft.com/office/drawing/2014/chart" uri="{C3380CC4-5D6E-409C-BE32-E72D297353CC}">
              <c16:uniqueId val="{00000000-A5F4-46B1-BB8E-877EDD5B76CC}"/>
            </c:ext>
          </c:extLst>
        </c:ser>
        <c:dLbls>
          <c:showLegendKey val="0"/>
          <c:showVal val="0"/>
          <c:showCatName val="0"/>
          <c:showSerName val="0"/>
          <c:showPercent val="0"/>
          <c:showBubbleSize val="0"/>
        </c:dLbls>
        <c:gapWidth val="150"/>
        <c:axId val="108975104"/>
        <c:axId val="36453120"/>
      </c:barChart>
      <c:catAx>
        <c:axId val="108975104"/>
        <c:scaling>
          <c:orientation val="minMax"/>
        </c:scaling>
        <c:delete val="0"/>
        <c:axPos val="b"/>
        <c:title>
          <c:tx>
            <c:rich>
              <a:bodyPr/>
              <a:lstStyle/>
              <a:p>
                <a:pPr>
                  <a:defRPr sz="875" b="0" i="0" u="none" strike="noStrike" baseline="0">
                    <a:solidFill>
                      <a:srgbClr val="000000"/>
                    </a:solidFill>
                    <a:latin typeface="Arial"/>
                    <a:ea typeface="Arial"/>
                    <a:cs typeface="Arial"/>
                  </a:defRPr>
                </a:pPr>
                <a:r>
                  <a:rPr lang="zh-TW" altLang="en-US"/>
                  <a:t>年</a:t>
                </a:r>
              </a:p>
            </c:rich>
          </c:tx>
          <c:layout>
            <c:manualLayout>
              <c:xMode val="edge"/>
              <c:yMode val="edge"/>
              <c:x val="0.97014276468448102"/>
              <c:y val="0.95221568601761719"/>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Times New Roman" pitchFamily="18" charset="0"/>
                <a:ea typeface="+mn-ea"/>
                <a:cs typeface="Times New Roman" pitchFamily="18" charset="0"/>
              </a:defRPr>
            </a:pPr>
            <a:endParaRPr lang="zh-TW"/>
          </a:p>
        </c:txPr>
        <c:crossAx val="36453120"/>
        <c:crosses val="autoZero"/>
        <c:auto val="0"/>
        <c:lblAlgn val="ctr"/>
        <c:lblOffset val="100"/>
        <c:tickLblSkip val="1"/>
        <c:tickMarkSkip val="1"/>
        <c:noMultiLvlLbl val="0"/>
      </c:catAx>
      <c:valAx>
        <c:axId val="36453120"/>
        <c:scaling>
          <c:orientation val="minMax"/>
        </c:scaling>
        <c:delete val="0"/>
        <c:axPos val="l"/>
        <c:majorGridlines>
          <c:spPr>
            <a:ln w="3175">
              <a:solidFill>
                <a:srgbClr val="969696"/>
              </a:solidFill>
              <a:prstDash val="sysDash"/>
            </a:ln>
          </c:spPr>
        </c:majorGridlines>
        <c:title>
          <c:tx>
            <c:rich>
              <a:bodyPr rot="0" vert="horz"/>
              <a:lstStyle/>
              <a:p>
                <a:pPr algn="ctr">
                  <a:defRPr sz="1000" b="0" i="0" u="none" strike="noStrike" baseline="0">
                    <a:solidFill>
                      <a:srgbClr val="000000"/>
                    </a:solidFill>
                    <a:latin typeface="Arial"/>
                    <a:ea typeface="Arial"/>
                    <a:cs typeface="Arial"/>
                  </a:defRPr>
                </a:pPr>
                <a:r>
                  <a:rPr lang="zh-TW" altLang="en-US"/>
                  <a:t>千人</a:t>
                </a:r>
              </a:p>
            </c:rich>
          </c:tx>
          <c:layout>
            <c:manualLayout>
              <c:xMode val="edge"/>
              <c:yMode val="edge"/>
              <c:x val="7.3721272645797514E-3"/>
              <c:y val="1.0799091290059341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108975104"/>
        <c:crosses val="autoZero"/>
        <c:crossBetween val="between"/>
        <c:dispUnits>
          <c:builtInUnit val="thousands"/>
        </c:dispUnits>
      </c:valAx>
      <c:spPr>
        <a:noFill/>
        <a:ln w="25400">
          <a:noFill/>
        </a:ln>
      </c:spPr>
    </c:plotArea>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a:solidFill>
          <a:srgbClr val="FCE4EC"/>
        </a:solidFill>
      </dgm:spPr>
      <dgm:t>
        <a:bodyPr/>
        <a:lstStyle/>
        <a:p>
          <a:r>
            <a:rPr lang="zh-TW" altLang="en-US" sz="2400" b="1">
              <a:latin typeface="微軟正黑體" pitchFamily="34" charset="-120"/>
              <a:ea typeface="微軟正黑體" pitchFamily="34" charset="-120"/>
            </a:rPr>
            <a:t>國家教育研究院</a:t>
          </a:r>
          <a:endParaRPr lang="zh-TW" altLang="en-US" sz="2400" b="1" dirty="0">
            <a:latin typeface="微軟正黑體" pitchFamily="34" charset="-120"/>
            <a:ea typeface="微軟正黑體" pitchFamily="34" charset="-120"/>
          </a:endParaRP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a:solidFill>
          <a:srgbClr val="D81B60"/>
        </a:solidFill>
        <a:ln>
          <a:noFill/>
        </a:ln>
      </dgm:spPr>
      <dgm:t>
        <a:bodyPr/>
        <a:lstStyle/>
        <a:p>
          <a:r>
            <a:rPr lang="zh-TW" altLang="en-US" sz="2200" b="0" dirty="0">
              <a:effectLst/>
              <a:latin typeface="微軟正黑體" panose="020B0604030504040204" pitchFamily="34" charset="-120"/>
              <a:ea typeface="微軟正黑體" panose="020B0604030504040204" pitchFamily="34" charset="-120"/>
            </a:rPr>
            <a:t>十二年國民</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基本教育課程</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a:solidFill>
          <a:srgbClr val="43A047"/>
        </a:solidFill>
        <a:ln>
          <a:noFill/>
        </a:ln>
      </dgm:spPr>
      <dgm:t>
        <a:bodyPr/>
        <a:lstStyle/>
        <a:p>
          <a:r>
            <a:rPr lang="zh-TW" altLang="en-US" sz="2200" dirty="0">
              <a:latin typeface="微軟正黑體" panose="020B0604030504040204" pitchFamily="34" charset="-120"/>
              <a:ea typeface="微軟正黑體" panose="020B0604030504040204" pitchFamily="34" charset="-120"/>
            </a:rPr>
            <a:t>高級中等</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以下學校</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a:solidFill>
          <a:srgbClr val="E3F2FD"/>
        </a:solidFill>
      </dgm:spPr>
      <dgm:t>
        <a:bodyPr/>
        <a:lstStyle/>
        <a:p>
          <a:pPr>
            <a:lnSpc>
              <a:spcPts val="2880"/>
            </a:lnSpc>
            <a:spcAft>
              <a:spcPts val="0"/>
            </a:spcAft>
          </a:pPr>
          <a:r>
            <a:rPr lang="zh-TW" altLang="en-US" sz="2400" b="1">
              <a:latin typeface="微軟正黑體" pitchFamily="34" charset="-120"/>
              <a:ea typeface="微軟正黑體" pitchFamily="34" charset="-120"/>
            </a:rPr>
            <a:t>支持</a:t>
          </a:r>
          <a:r>
            <a:rPr lang="zh-TW" altLang="en-US" sz="2400" b="1" dirty="0">
              <a:latin typeface="微軟正黑體" pitchFamily="34" charset="-120"/>
              <a:ea typeface="微軟正黑體" pitchFamily="34" charset="-120"/>
            </a:rPr>
            <a:t>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a:solidFill>
          <a:srgbClr val="1E88E5"/>
        </a:solidFill>
        <a:ln>
          <a:noFill/>
        </a:ln>
      </dgm:spPr>
      <dgm:t>
        <a:bodyPr/>
        <a:lstStyle/>
        <a:p>
          <a:r>
            <a:rPr lang="zh-TW" altLang="en-US" sz="2200" b="0">
              <a:ln/>
              <a:effectLst/>
              <a:latin typeface="微軟正黑體" panose="020B0604030504040204" pitchFamily="34" charset="-120"/>
              <a:ea typeface="微軟正黑體" panose="020B0604030504040204" pitchFamily="34" charset="-120"/>
            </a:rPr>
            <a:t>課程推動</a:t>
          </a:r>
          <a:r>
            <a:rPr lang="en-US" altLang="zh-TW" sz="2200" b="0">
              <a:ln/>
              <a:effectLst/>
              <a:latin typeface="微軟正黑體" panose="020B0604030504040204" pitchFamily="34" charset="-120"/>
              <a:ea typeface="微軟正黑體" panose="020B0604030504040204" pitchFamily="34" charset="-120"/>
            </a:rPr>
            <a:t/>
          </a:r>
          <a:br>
            <a:rPr lang="en-US" altLang="zh-TW" sz="2200" b="0">
              <a:ln/>
              <a:effectLst/>
              <a:latin typeface="微軟正黑體" panose="020B0604030504040204" pitchFamily="34" charset="-120"/>
              <a:ea typeface="微軟正黑體" panose="020B0604030504040204" pitchFamily="34" charset="-120"/>
            </a:rPr>
          </a:br>
          <a:r>
            <a:rPr lang="zh-TW" altLang="en-US" sz="2200" b="0">
              <a:ln/>
              <a:effectLst/>
              <a:latin typeface="微軟正黑體" panose="020B0604030504040204" pitchFamily="34" charset="-120"/>
              <a:ea typeface="微軟正黑體" panose="020B0604030504040204" pitchFamily="34" charset="-120"/>
            </a:rPr>
            <a:t>與</a:t>
          </a:r>
          <a:r>
            <a:rPr lang="zh-TW" altLang="en-US" sz="2200" b="0" dirty="0">
              <a:ln/>
              <a:effectLst/>
              <a:latin typeface="微軟正黑體" panose="020B0604030504040204" pitchFamily="34" charset="-120"/>
              <a:ea typeface="微軟正黑體" panose="020B0604030504040204" pitchFamily="34" charset="-120"/>
            </a:rPr>
            <a:t>實施系統</a:t>
          </a:r>
          <a:endParaRPr lang="zh-TW" altLang="en-US" sz="2200" b="0" dirty="0">
            <a:effectLst/>
            <a:latin typeface="微軟正黑體" panose="020B0604030504040204" pitchFamily="34" charset="-120"/>
            <a:ea typeface="微軟正黑體" panose="020B0604030504040204" pitchFamily="34" charset="-120"/>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a:solidFill>
          <a:srgbClr val="1E88E5"/>
        </a:solidFill>
        <a:ln>
          <a:noFill/>
        </a:ln>
      </dgm:spPr>
      <dgm:t>
        <a:bodyPr/>
        <a:lstStyle/>
        <a:p>
          <a:r>
            <a:rPr lang="en-US" sz="2200" b="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dirty="0">
            <a:ln/>
            <a:effectLst/>
            <a:latin typeface="微軟正黑體" panose="020B0604030504040204" pitchFamily="34" charset="-120"/>
            <a:ea typeface="微軟正黑體" panose="020B0604030504040204" pitchFamily="34"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a:solidFill>
          <a:srgbClr val="1E88E5"/>
        </a:solidFill>
        <a:ln>
          <a:noFill/>
        </a:ln>
      </dgm:spPr>
      <dgm:t>
        <a:bodyPr/>
        <a:lstStyle/>
        <a:p>
          <a:r>
            <a:rPr lang="en-US" sz="2200" b="0">
              <a:ln/>
              <a:effectLst/>
              <a:latin typeface="微軟正黑體" panose="020B0604030504040204" pitchFamily="34" charset="-120"/>
              <a:ea typeface="微軟正黑體" panose="020B0604030504040204" pitchFamily="34" charset="-120"/>
            </a:rPr>
            <a:t>評量與入學</a:t>
          </a:r>
          <a:br>
            <a:rPr lang="en-US" sz="2200" b="0">
              <a:ln/>
              <a:effectLst/>
              <a:latin typeface="微軟正黑體" panose="020B0604030504040204" pitchFamily="34" charset="-120"/>
              <a:ea typeface="微軟正黑體" panose="020B0604030504040204" pitchFamily="34" charset="-120"/>
            </a:rPr>
          </a:br>
          <a:r>
            <a:rPr lang="en-US" sz="2200" b="0">
              <a:ln/>
              <a:effectLst/>
              <a:latin typeface="微軟正黑體" panose="020B0604030504040204" pitchFamily="34" charset="-120"/>
              <a:ea typeface="微軟正黑體" panose="020B0604030504040204" pitchFamily="34" charset="-120"/>
            </a:rPr>
            <a:t>制度系統</a:t>
          </a:r>
          <a:endParaRPr lang="zh-TW" altLang="en-US" sz="2200" b="0" dirty="0">
            <a:ln/>
            <a:effectLst/>
            <a:latin typeface="微軟正黑體" panose="020B0604030504040204" pitchFamily="34" charset="-120"/>
            <a:ea typeface="微軟正黑體" panose="020B0604030504040204" pitchFamily="34"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a:solidFill>
          <a:srgbClr val="E8F5E9"/>
        </a:solidFill>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pt>
    <dgm:pt modelId="{2B567FEB-DF13-4295-801D-41BB0D63E85B}" type="pres">
      <dgm:prSet presAssocID="{82C9833E-CFC6-4F24-9EF0-5379B6335108}" presName="theInnerList" presStyleCnt="0"/>
      <dgm:spPr/>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pt>
    <dgm:pt modelId="{2B53493C-34B8-4FCF-AC30-A217B9C8FA60}" type="pres">
      <dgm:prSet presAssocID="{E9DE5E82-576B-45FC-8C03-55B97AE41FC7}" presName="compNode" presStyleCnt="0"/>
      <dgm:spPr/>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pt>
    <dgm:pt modelId="{FA1458A3-B4E8-4453-876D-47DEC376BE5D}" type="pres">
      <dgm:prSet presAssocID="{E9DE5E82-576B-45FC-8C03-55B97AE41FC7}" presName="theInnerList" presStyleCnt="0"/>
      <dgm:spPr/>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pt>
    <dgm:pt modelId="{200A5961-7E35-4246-8A47-01D969F46454}" type="pres">
      <dgm:prSet presAssocID="{50F9AD58-C6F9-4B26-9A44-099E8C7B9991}" presName="compNode" presStyleCnt="0"/>
      <dgm:spPr/>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pt>
    <dgm:pt modelId="{D7E2590C-93F4-47A8-9DD5-17AD371A5906}" type="pres">
      <dgm:prSet presAssocID="{50F9AD58-C6F9-4B26-9A44-099E8C7B9991}" presName="theInnerList" presStyleCnt="0"/>
      <dgm:spPr/>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CBA5-1702-42A1-82B9-4E0ED9B6AF99}">
      <dsp:nvSpPr>
        <dsp:cNvPr id="0" name=""/>
        <dsp:cNvSpPr/>
      </dsp:nvSpPr>
      <dsp:spPr>
        <a:xfrm>
          <a:off x="959" y="0"/>
          <a:ext cx="2494380" cy="4104456"/>
        </a:xfrm>
        <a:prstGeom prst="roundRect">
          <a:avLst>
            <a:gd name="adj" fmla="val 10000"/>
          </a:avLst>
        </a:prstGeom>
        <a:solidFill>
          <a:srgbClr val="FCE4EC"/>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a:latin typeface="微軟正黑體" pitchFamily="34" charset="-120"/>
              <a:ea typeface="微軟正黑體" pitchFamily="34" charset="-120"/>
            </a:rPr>
            <a:t>國家教育研究院</a:t>
          </a:r>
          <a:endParaRPr lang="zh-TW" altLang="en-US" sz="2400" b="1" kern="1200" dirty="0">
            <a:latin typeface="微軟正黑體" pitchFamily="34" charset="-120"/>
            <a:ea typeface="微軟正黑體" pitchFamily="34" charset="-120"/>
          </a:endParaRPr>
        </a:p>
      </dsp:txBody>
      <dsp:txXfrm>
        <a:off x="959" y="0"/>
        <a:ext cx="2494380" cy="1231336"/>
      </dsp:txXfrm>
    </dsp:sp>
    <dsp:sp modelId="{A4A104F7-4D6B-4510-A434-A027A37D4C3F}">
      <dsp:nvSpPr>
        <dsp:cNvPr id="0" name=""/>
        <dsp:cNvSpPr/>
      </dsp:nvSpPr>
      <dsp:spPr>
        <a:xfrm>
          <a:off x="250397" y="1231336"/>
          <a:ext cx="1995504" cy="2667896"/>
        </a:xfrm>
        <a:prstGeom prst="roundRect">
          <a:avLst>
            <a:gd name="adj" fmla="val 10000"/>
          </a:avLst>
        </a:prstGeom>
        <a:solidFill>
          <a:srgbClr val="D81B6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dirty="0">
              <a:effectLst/>
              <a:latin typeface="微軟正黑體" panose="020B0604030504040204" pitchFamily="34" charset="-120"/>
              <a:ea typeface="微軟正黑體" panose="020B0604030504040204" pitchFamily="34" charset="-120"/>
            </a:rPr>
            <a:t>十二年國民</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基本教育課程</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研究發展會</a:t>
          </a:r>
        </a:p>
      </dsp:txBody>
      <dsp:txXfrm>
        <a:off x="308843" y="1289782"/>
        <a:ext cx="1878612" cy="2551004"/>
      </dsp:txXfrm>
    </dsp:sp>
    <dsp:sp modelId="{0F6CDCE7-324C-497F-9927-50FCA3167E58}">
      <dsp:nvSpPr>
        <dsp:cNvPr id="0" name=""/>
        <dsp:cNvSpPr/>
      </dsp:nvSpPr>
      <dsp:spPr>
        <a:xfrm>
          <a:off x="2682417" y="0"/>
          <a:ext cx="2494380" cy="4104456"/>
        </a:xfrm>
        <a:prstGeom prst="roundRect">
          <a:avLst>
            <a:gd name="adj" fmla="val 10000"/>
          </a:avLst>
        </a:prstGeom>
        <a:solidFill>
          <a:srgbClr val="E8F5E9"/>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3200"/>
            </a:lnSpc>
            <a:spcBef>
              <a:spcPct val="0"/>
            </a:spcBef>
            <a:spcAft>
              <a:spcPts val="0"/>
            </a:spcAft>
          </a:pPr>
          <a:r>
            <a:rPr lang="zh-TW" altLang="en-US" sz="2400" b="1" kern="1200" dirty="0">
              <a:latin typeface="微軟正黑體" pitchFamily="34" charset="-120"/>
              <a:ea typeface="微軟正黑體" pitchFamily="34" charset="-120"/>
            </a:rPr>
            <a:t>教育部</a:t>
          </a:r>
        </a:p>
      </dsp:txBody>
      <dsp:txXfrm>
        <a:off x="2682417" y="0"/>
        <a:ext cx="2494380" cy="1231336"/>
      </dsp:txXfrm>
    </dsp:sp>
    <dsp:sp modelId="{6E9059D8-0211-4DF1-849B-E17407CE14CA}">
      <dsp:nvSpPr>
        <dsp:cNvPr id="0" name=""/>
        <dsp:cNvSpPr/>
      </dsp:nvSpPr>
      <dsp:spPr>
        <a:xfrm>
          <a:off x="2931855" y="1231336"/>
          <a:ext cx="1995504" cy="2667896"/>
        </a:xfrm>
        <a:prstGeom prst="roundRect">
          <a:avLst>
            <a:gd name="adj" fmla="val 10000"/>
          </a:avLst>
        </a:prstGeom>
        <a:solidFill>
          <a:srgbClr val="43A0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kern="1200" dirty="0">
              <a:latin typeface="微軟正黑體" panose="020B0604030504040204" pitchFamily="34" charset="-120"/>
              <a:ea typeface="微軟正黑體" panose="020B0604030504040204" pitchFamily="34" charset="-120"/>
            </a:rPr>
            <a:t>高級中等</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以下學校</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課程審議會</a:t>
          </a:r>
        </a:p>
      </dsp:txBody>
      <dsp:txXfrm>
        <a:off x="2990301" y="1289782"/>
        <a:ext cx="1878612" cy="2551004"/>
      </dsp:txXfrm>
    </dsp:sp>
    <dsp:sp modelId="{6C33CF15-F947-493A-B2FF-50B87AE0E1AF}">
      <dsp:nvSpPr>
        <dsp:cNvPr id="0" name=""/>
        <dsp:cNvSpPr/>
      </dsp:nvSpPr>
      <dsp:spPr>
        <a:xfrm>
          <a:off x="5363876" y="0"/>
          <a:ext cx="2494380" cy="4104456"/>
        </a:xfrm>
        <a:prstGeom prst="roundRect">
          <a:avLst>
            <a:gd name="adj" fmla="val 10000"/>
          </a:avLst>
        </a:prstGeom>
        <a:solidFill>
          <a:srgbClr val="E3F2FD"/>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2880"/>
            </a:lnSpc>
            <a:spcBef>
              <a:spcPct val="0"/>
            </a:spcBef>
            <a:spcAft>
              <a:spcPts val="0"/>
            </a:spcAft>
          </a:pPr>
          <a:r>
            <a:rPr lang="zh-TW" altLang="en-US" sz="2400" b="1" kern="1200">
              <a:latin typeface="微軟正黑體" pitchFamily="34" charset="-120"/>
              <a:ea typeface="微軟正黑體" pitchFamily="34" charset="-120"/>
            </a:rPr>
            <a:t>支持</a:t>
          </a:r>
          <a:r>
            <a:rPr lang="zh-TW" altLang="en-US" sz="2400" b="1" kern="1200" dirty="0">
              <a:latin typeface="微軟正黑體" pitchFamily="34" charset="-120"/>
              <a:ea typeface="微軟正黑體" pitchFamily="34" charset="-120"/>
            </a:rPr>
            <a:t>系統</a:t>
          </a:r>
          <a:r>
            <a:rPr lang="en-US" altLang="zh-TW" sz="2400" b="1" kern="1200" dirty="0">
              <a:latin typeface="微軟正黑體" pitchFamily="34" charset="-120"/>
              <a:ea typeface="微軟正黑體" pitchFamily="34" charset="-120"/>
            </a:rPr>
            <a:t/>
          </a:r>
          <a:br>
            <a:rPr lang="en-US" altLang="zh-TW" sz="2400" b="1" kern="1200" dirty="0">
              <a:latin typeface="微軟正黑體" pitchFamily="34" charset="-120"/>
              <a:ea typeface="微軟正黑體" pitchFamily="34" charset="-120"/>
            </a:rPr>
          </a:br>
          <a:r>
            <a:rPr lang="zh-TW" altLang="en-US" sz="2400" b="1" kern="1200" dirty="0">
              <a:latin typeface="微軟正黑體" pitchFamily="34" charset="-120"/>
              <a:ea typeface="微軟正黑體" pitchFamily="34" charset="-120"/>
            </a:rPr>
            <a:t>夥伴協作</a:t>
          </a:r>
          <a:endParaRPr lang="en-US" altLang="zh-TW" sz="2400" b="1" kern="1200" dirty="0">
            <a:latin typeface="微軟正黑體" pitchFamily="34" charset="-120"/>
            <a:ea typeface="微軟正黑體" pitchFamily="34" charset="-120"/>
          </a:endParaRPr>
        </a:p>
      </dsp:txBody>
      <dsp:txXfrm>
        <a:off x="5363876" y="0"/>
        <a:ext cx="2494380" cy="1231336"/>
      </dsp:txXfrm>
    </dsp:sp>
    <dsp:sp modelId="{B8DFAAB5-7550-4863-8580-4134C0D65A2F}">
      <dsp:nvSpPr>
        <dsp:cNvPr id="0" name=""/>
        <dsp:cNvSpPr/>
      </dsp:nvSpPr>
      <dsp:spPr>
        <a:xfrm>
          <a:off x="5514058" y="1231687"/>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a:ln/>
              <a:effectLst/>
              <a:latin typeface="微軟正黑體" panose="020B0604030504040204" pitchFamily="34" charset="-120"/>
              <a:ea typeface="微軟正黑體" panose="020B0604030504040204" pitchFamily="34" charset="-120"/>
            </a:rPr>
            <a:t>課程推動</a:t>
          </a:r>
          <a:r>
            <a:rPr lang="en-US" altLang="zh-TW" sz="2200" b="0" kern="1200">
              <a:ln/>
              <a:effectLst/>
              <a:latin typeface="微軟正黑體" panose="020B0604030504040204" pitchFamily="34" charset="-120"/>
              <a:ea typeface="微軟正黑體" panose="020B0604030504040204" pitchFamily="34" charset="-120"/>
            </a:rPr>
            <a:t/>
          </a:r>
          <a:br>
            <a:rPr lang="en-US" altLang="zh-TW" sz="2200" b="0" kern="1200">
              <a:ln/>
              <a:effectLst/>
              <a:latin typeface="微軟正黑體" panose="020B0604030504040204" pitchFamily="34" charset="-120"/>
              <a:ea typeface="微軟正黑體" panose="020B0604030504040204" pitchFamily="34" charset="-120"/>
            </a:rPr>
          </a:br>
          <a:r>
            <a:rPr lang="zh-TW" altLang="en-US" sz="2200" b="0" kern="1200">
              <a:ln/>
              <a:effectLst/>
              <a:latin typeface="微軟正黑體" panose="020B0604030504040204" pitchFamily="34" charset="-120"/>
              <a:ea typeface="微軟正黑體" panose="020B0604030504040204" pitchFamily="34" charset="-120"/>
            </a:rPr>
            <a:t>與</a:t>
          </a:r>
          <a:r>
            <a:rPr lang="zh-TW" altLang="en-US" sz="2200" b="0" kern="1200" dirty="0">
              <a:ln/>
              <a:effectLst/>
              <a:latin typeface="微軟正黑體" panose="020B0604030504040204" pitchFamily="34" charset="-120"/>
              <a:ea typeface="微軟正黑體" panose="020B0604030504040204" pitchFamily="34" charset="-120"/>
            </a:rPr>
            <a:t>實施系統</a:t>
          </a:r>
          <a:endParaRPr lang="zh-TW" altLang="en-US" sz="2200" b="0" kern="1200" dirty="0">
            <a:effectLst/>
            <a:latin typeface="微軟正黑體" panose="020B0604030504040204" pitchFamily="34" charset="-120"/>
            <a:ea typeface="微軟正黑體" panose="020B0604030504040204" pitchFamily="34" charset="-120"/>
          </a:endParaRPr>
        </a:p>
      </dsp:txBody>
      <dsp:txXfrm>
        <a:off x="5537676" y="1255305"/>
        <a:ext cx="2146780" cy="759125"/>
      </dsp:txXfrm>
    </dsp:sp>
    <dsp:sp modelId="{BCED6967-3DA9-4373-8E91-2321015E54E8}">
      <dsp:nvSpPr>
        <dsp:cNvPr id="0" name=""/>
        <dsp:cNvSpPr/>
      </dsp:nvSpPr>
      <dsp:spPr>
        <a:xfrm>
          <a:off x="5516562" y="2162104"/>
          <a:ext cx="2189008"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40180" y="2185722"/>
        <a:ext cx="2141772" cy="759125"/>
      </dsp:txXfrm>
    </dsp:sp>
    <dsp:sp modelId="{2E3E7EC0-401A-47EF-931A-C45752A88EC3}">
      <dsp:nvSpPr>
        <dsp:cNvPr id="0" name=""/>
        <dsp:cNvSpPr/>
      </dsp:nvSpPr>
      <dsp:spPr>
        <a:xfrm>
          <a:off x="5514058" y="3092521"/>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a:ln/>
              <a:effectLst/>
              <a:latin typeface="微軟正黑體" panose="020B0604030504040204" pitchFamily="34" charset="-120"/>
              <a:ea typeface="微軟正黑體" panose="020B0604030504040204" pitchFamily="34" charset="-120"/>
            </a:rPr>
            <a:t>評量與入學</a:t>
          </a:r>
          <a:br>
            <a:rPr lang="en-US" sz="2200" b="0" kern="1200">
              <a:ln/>
              <a:effectLst/>
              <a:latin typeface="微軟正黑體" panose="020B0604030504040204" pitchFamily="34" charset="-120"/>
              <a:ea typeface="微軟正黑體" panose="020B0604030504040204" pitchFamily="34" charset="-120"/>
            </a:rPr>
          </a:br>
          <a:r>
            <a:rPr lang="en-US" sz="2200" b="0" kern="1200">
              <a:ln/>
              <a:effectLst/>
              <a:latin typeface="微軟正黑體" panose="020B0604030504040204" pitchFamily="34" charset="-120"/>
              <a:ea typeface="微軟正黑體" panose="020B0604030504040204" pitchFamily="34" charset="-120"/>
            </a:rPr>
            <a:t>制度系統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37676" y="3116139"/>
        <a:ext cx="2146780" cy="7591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0.963</cdr:x>
      <cdr:y>0</cdr:y>
    </cdr:from>
    <cdr:to>
      <cdr:x>0.96349</cdr:x>
      <cdr:y>0.00043</cdr:y>
    </cdr:to>
    <cdr:sp macro="" textlink="">
      <cdr:nvSpPr>
        <cdr:cNvPr id="12289" name="Text Box 1"/>
        <cdr:cNvSpPr txBox="1">
          <a:spLocks xmlns:a="http://schemas.openxmlformats.org/drawingml/2006/main" noChangeArrowheads="1"/>
        </cdr:cNvSpPr>
      </cdr:nvSpPr>
      <cdr:spPr bwMode="auto">
        <a:xfrm xmlns:a="http://schemas.openxmlformats.org/drawingml/2006/main">
          <a:off x="6362700" y="39350"/>
          <a:ext cx="276225" cy="21782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endParaRPr lang="en-US" altLang="zh-TW" sz="1150" b="0"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0.32556</cdr:x>
      <cdr:y>0.24322</cdr:y>
    </cdr:from>
    <cdr:to>
      <cdr:x>0.43563</cdr:x>
      <cdr:y>0.30644</cdr:y>
    </cdr:to>
    <cdr:sp macro="" textlink="">
      <cdr:nvSpPr>
        <cdr:cNvPr id="3" name="Text Box 8"/>
        <cdr:cNvSpPr txBox="1">
          <a:spLocks xmlns:a="http://schemas.openxmlformats.org/drawingml/2006/main" noChangeArrowheads="1"/>
        </cdr:cNvSpPr>
      </cdr:nvSpPr>
      <cdr:spPr bwMode="auto">
        <a:xfrm xmlns:a="http://schemas.openxmlformats.org/drawingml/2006/main">
          <a:off x="2766281" y="1133796"/>
          <a:ext cx="935259" cy="2947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TW" altLang="en-US" sz="2000" b="1" i="0" u="none" strike="noStrike" baseline="0" dirty="0">
              <a:solidFill>
                <a:srgbClr val="ED6190"/>
              </a:solidFill>
              <a:latin typeface="微軟正黑體" panose="020B0604030504040204" pitchFamily="34" charset="-120"/>
              <a:ea typeface="微軟正黑體" panose="020B0604030504040204" pitchFamily="34" charset="-120"/>
            </a:rPr>
            <a:t>出生率</a:t>
          </a:r>
        </a:p>
      </cdr:txBody>
    </cdr:sp>
  </cdr:relSizeAnchor>
  <cdr:relSizeAnchor xmlns:cdr="http://schemas.openxmlformats.org/drawingml/2006/chartDrawing">
    <cdr:from>
      <cdr:x>0.12712</cdr:x>
      <cdr:y>0.05774</cdr:y>
    </cdr:from>
    <cdr:to>
      <cdr:x>0.3556</cdr:x>
      <cdr:y>0.13574</cdr:y>
    </cdr:to>
    <cdr:sp macro="" textlink="">
      <cdr:nvSpPr>
        <cdr:cNvPr id="8" name="直線圖說文字 2 7"/>
        <cdr:cNvSpPr/>
      </cdr:nvSpPr>
      <cdr:spPr>
        <a:xfrm xmlns:a="http://schemas.openxmlformats.org/drawingml/2006/main">
          <a:off x="1080132" y="269165"/>
          <a:ext cx="1941381" cy="363610"/>
        </a:xfrm>
        <a:prstGeom xmlns:a="http://schemas.openxmlformats.org/drawingml/2006/main" prst="borderCallout2">
          <a:avLst>
            <a:gd name="adj1" fmla="val 54376"/>
            <a:gd name="adj2" fmla="val -90"/>
            <a:gd name="adj3" fmla="val 56472"/>
            <a:gd name="adj4" fmla="val -20985"/>
            <a:gd name="adj5" fmla="val 97732"/>
            <a:gd name="adj6" fmla="val -27681"/>
          </a:avLst>
        </a:prstGeom>
        <a:solidFill xmlns:a="http://schemas.openxmlformats.org/drawingml/2006/main">
          <a:srgbClr val="1E88E5"/>
        </a:solidFill>
        <a:ln xmlns:a="http://schemas.openxmlformats.org/drawingml/2006/main">
          <a:solidFill>
            <a:srgbClr val="1E88E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zh-TW" sz="2200" b="1" dirty="0">
              <a:latin typeface="微軟正黑體" pitchFamily="34" charset="-120"/>
              <a:ea typeface="微軟正黑體" pitchFamily="34" charset="-120"/>
              <a:cs typeface="Times New Roman" panose="02020603050405020304" pitchFamily="18" charset="0"/>
            </a:rPr>
            <a:t>70</a:t>
          </a:r>
          <a:r>
            <a:rPr lang="zh-TW" altLang="en-US" sz="2200" b="1" dirty="0">
              <a:latin typeface="微軟正黑體" pitchFamily="34" charset="-120"/>
              <a:ea typeface="微軟正黑體" pitchFamily="34" charset="-120"/>
              <a:cs typeface="Times New Roman" panose="02020603050405020304" pitchFamily="18" charset="0"/>
            </a:rPr>
            <a:t>年，</a:t>
          </a:r>
          <a:r>
            <a:rPr lang="en-US" altLang="zh-TW" sz="2200" b="1" dirty="0">
              <a:latin typeface="微軟正黑體" pitchFamily="34" charset="-120"/>
              <a:ea typeface="微軟正黑體" pitchFamily="34" charset="-120"/>
              <a:cs typeface="Times New Roman" panose="02020603050405020304" pitchFamily="18" charset="0"/>
            </a:rPr>
            <a:t>41.4</a:t>
          </a:r>
          <a:r>
            <a:rPr lang="zh-TW" altLang="en-US" sz="2200" b="1" dirty="0">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cdr:x>
      <cdr:y>0</cdr:y>
    </cdr:from>
    <cdr:to>
      <cdr:x>0.00335</cdr:x>
      <cdr:y>0.00532</cdr:y>
    </cdr:to>
    <cdr:pic>
      <cdr:nvPicPr>
        <cdr:cNvPr id="9" name="chart">
          <a:extLst xmlns:a="http://schemas.openxmlformats.org/drawingml/2006/main">
            <a:ext uri="{FF2B5EF4-FFF2-40B4-BE49-F238E27FC236}">
              <a16:creationId xmlns:a16="http://schemas.microsoft.com/office/drawing/2014/main" id="{296426F2-E41E-4B7C-B774-FF7EE07DD02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0.58827</cdr:x>
      <cdr:y>0.16638</cdr:y>
    </cdr:from>
    <cdr:to>
      <cdr:x>0.82556</cdr:x>
      <cdr:y>0.24438</cdr:y>
    </cdr:to>
    <cdr:sp macro="" textlink="">
      <cdr:nvSpPr>
        <cdr:cNvPr id="10" name="直線圖說文字 2 9"/>
        <cdr:cNvSpPr/>
      </cdr:nvSpPr>
      <cdr:spPr>
        <a:xfrm xmlns:a="http://schemas.openxmlformats.org/drawingml/2006/main">
          <a:off x="4998529" y="775617"/>
          <a:ext cx="2016240" cy="363610"/>
        </a:xfrm>
        <a:prstGeom xmlns:a="http://schemas.openxmlformats.org/drawingml/2006/main" prst="borderCallout2">
          <a:avLst>
            <a:gd name="adj1" fmla="val 51074"/>
            <a:gd name="adj2" fmla="val 3497"/>
            <a:gd name="adj3" fmla="val 52508"/>
            <a:gd name="adj4" fmla="val -19942"/>
            <a:gd name="adj5" fmla="val 308824"/>
            <a:gd name="adj6" fmla="val -29749"/>
          </a:avLst>
        </a:prstGeom>
        <a:solidFill xmlns:a="http://schemas.openxmlformats.org/drawingml/2006/main">
          <a:srgbClr val="43A047"/>
        </a:solidFill>
        <a:ln xmlns:a="http://schemas.openxmlformats.org/drawingml/2006/main" w="25400" cap="flat" cmpd="sng" algn="ctr">
          <a:solidFill>
            <a:srgbClr val="43A047"/>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87</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27.1</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0.59889</cdr:x>
      <cdr:y>0.33667</cdr:y>
    </cdr:from>
    <cdr:to>
      <cdr:x>0.83618</cdr:x>
      <cdr:y>0.41467</cdr:y>
    </cdr:to>
    <cdr:sp macro="" textlink="">
      <cdr:nvSpPr>
        <cdr:cNvPr id="11" name="直線圖說文字 2 10"/>
        <cdr:cNvSpPr/>
      </cdr:nvSpPr>
      <cdr:spPr>
        <a:xfrm xmlns:a="http://schemas.openxmlformats.org/drawingml/2006/main">
          <a:off x="5088752" y="1569447"/>
          <a:ext cx="2016240" cy="363610"/>
        </a:xfrm>
        <a:prstGeom xmlns:a="http://schemas.openxmlformats.org/drawingml/2006/main" prst="borderCallout2">
          <a:avLst>
            <a:gd name="adj1" fmla="val 95019"/>
            <a:gd name="adj2" fmla="val 95983"/>
            <a:gd name="adj3" fmla="val 190160"/>
            <a:gd name="adj4" fmla="val 99729"/>
            <a:gd name="adj5" fmla="val 340600"/>
            <a:gd name="adj6" fmla="val 100322"/>
          </a:avLst>
        </a:prstGeom>
        <a:solidFill xmlns:a="http://schemas.openxmlformats.org/drawingml/2006/main">
          <a:srgbClr val="D81B60"/>
        </a:solidFill>
        <a:ln xmlns:a="http://schemas.openxmlformats.org/drawingml/2006/main" w="25400" cap="flat" cmpd="sng" algn="ctr">
          <a:solidFill>
            <a:srgbClr val="D81B6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99</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16.7</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萬</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2021/9/14</a:t>
            </a:fld>
            <a:endParaRPr lang="en-US" altLang="zh-TW" dirty="0"/>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pt.cc/fAN8Y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ecd.org/education/2030-project/teaching-and-learning/learn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ecd.org/education/2030-proje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a:t>新課綱延續並落實十二年國教基本政策理念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9</a:t>
            </a:fld>
            <a:endParaRPr lang="en-US" altLang="zh-TW">
              <a:ea typeface="新細明體" charset="-120"/>
            </a:endParaRPr>
          </a:p>
        </p:txBody>
      </p:sp>
    </p:spTree>
    <p:extLst>
      <p:ext uri="{BB962C8B-B14F-4D97-AF65-F5344CB8AC3E}">
        <p14:creationId xmlns:p14="http://schemas.microsoft.com/office/powerpoint/2010/main" val="142570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70</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marL="0" marR="0" indent="0" algn="l" defTabSz="914400" rtl="0" eaLnBrk="1" fontAlgn="base" latinLnBrk="0" hangingPunct="1">
              <a:lnSpc>
                <a:spcPct val="140000"/>
              </a:lnSpc>
              <a:spcBef>
                <a:spcPct val="30000"/>
              </a:spcBef>
              <a:spcAft>
                <a:spcPct val="0"/>
              </a:spcAft>
              <a:buClrTx/>
              <a:buSzTx/>
              <a:buFontTx/>
              <a:buNone/>
              <a:tabLst/>
              <a:defRPr/>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標楷體" panose="03000509000000000000" pitchFamily="65" charset="-120"/>
                <a:ea typeface="標楷體" panose="03000509000000000000" pitchFamily="65" charset="-120"/>
                <a:cs typeface="Times New Roman" pitchFamily="18" charset="0"/>
              </a:rPr>
              <a:t>新課綱的研修背景 </a:t>
            </a:r>
            <a:r>
              <a:rPr lang="en-US" altLang="zh-TW" b="1" dirty="0">
                <a:latin typeface="標楷體" pitchFamily="65" charset="-120"/>
                <a:ea typeface="標楷體" pitchFamily="65" charset="-120"/>
                <a:cs typeface="Times New Roman" pitchFamily="18" charset="0"/>
              </a:rPr>
              <a:t>p.1--</a:t>
            </a:r>
            <a:r>
              <a:rPr lang="zh-TW" altLang="en-US" b="1" dirty="0">
                <a:latin typeface="標楷體" panose="03000509000000000000" pitchFamily="65" charset="-120"/>
                <a:ea typeface="標楷體" panose="03000509000000000000" pitchFamily="65" charset="-120"/>
                <a:cs typeface="Times New Roman" pitchFamily="18" charset="0"/>
              </a:rPr>
              <a:t>新課綱的研修歷程 </a:t>
            </a:r>
            <a:r>
              <a:rPr lang="en-US" altLang="zh-TW" b="1" dirty="0">
                <a:latin typeface="標楷體" pitchFamily="65" charset="-120"/>
                <a:ea typeface="標楷體" pitchFamily="65" charset="-120"/>
                <a:cs typeface="Times New Roman" pitchFamily="18" charset="0"/>
              </a:rPr>
              <a:t>p.10--</a:t>
            </a:r>
            <a:r>
              <a:rPr lang="zh-TW" altLang="en-US" b="1" dirty="0">
                <a:latin typeface="標楷體" panose="03000509000000000000" pitchFamily="65" charset="-120"/>
                <a:ea typeface="標楷體" panose="03000509000000000000" pitchFamily="65" charset="-120"/>
                <a:cs typeface="Times New Roman" pitchFamily="18" charset="0"/>
              </a:rPr>
              <a:t>新課綱的重要內涵 </a:t>
            </a:r>
            <a:r>
              <a:rPr lang="en-US" altLang="zh-TW" b="1" dirty="0">
                <a:latin typeface="標楷體" pitchFamily="65" charset="-120"/>
                <a:ea typeface="標楷體" pitchFamily="65" charset="-120"/>
                <a:cs typeface="Times New Roman" pitchFamily="18" charset="0"/>
              </a:rPr>
              <a:t>p.14--</a:t>
            </a:r>
            <a:r>
              <a:rPr lang="zh-TW" altLang="en-US" sz="1200" b="1" dirty="0">
                <a:solidFill>
                  <a:srgbClr val="FF0000"/>
                </a:solidFill>
                <a:latin typeface="標楷體" panose="03000509000000000000" pitchFamily="65" charset="-120"/>
                <a:ea typeface="標楷體" panose="03000509000000000000" pitchFamily="65" charset="-120"/>
              </a:rPr>
              <a:t>政府層級的整備與推動 </a:t>
            </a:r>
            <a:r>
              <a:rPr lang="en-US" altLang="zh-TW" b="1" dirty="0">
                <a:latin typeface="標楷體" pitchFamily="65" charset="-120"/>
                <a:ea typeface="標楷體" pitchFamily="65" charset="-120"/>
                <a:cs typeface="Times New Roman" pitchFamily="18" charset="0"/>
              </a:rPr>
              <a:t>p.31--</a:t>
            </a:r>
            <a:r>
              <a:rPr lang="zh-TW" altLang="en-US" sz="1200" b="1" dirty="0">
                <a:solidFill>
                  <a:srgbClr val="FF0000"/>
                </a:solidFill>
                <a:latin typeface="標楷體" panose="03000509000000000000" pitchFamily="65" charset="-120"/>
                <a:ea typeface="標楷體" panose="03000509000000000000" pitchFamily="65" charset="-120"/>
              </a:rPr>
              <a:t>學校實踐新課綱的第一哩路</a:t>
            </a:r>
            <a:r>
              <a:rPr lang="en-US" altLang="zh-TW" b="1" dirty="0">
                <a:latin typeface="Times New Roman" pitchFamily="18" charset="0"/>
                <a:ea typeface="標楷體" pitchFamily="65" charset="-120"/>
                <a:cs typeface="Times New Roman" pitchFamily="18" charset="0"/>
              </a:rPr>
              <a:t>p.47</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p14="http://schemas.microsoft.com/office/powerpoint/2010/main" val="295891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marL="171450" indent="-171450" eaLnBrk="1" hangingPunct="1">
              <a:buFontTx/>
              <a:buChar char="•"/>
              <a:defRPr/>
            </a:pPr>
            <a:r>
              <a:rPr lang="zh-TW" altLang="en-US" dirty="0"/>
              <a:t>此節要強調的是課綱的研修並非匆促完成產出的，而是經過嚴謹的程序、多</a:t>
            </a:r>
            <a:r>
              <a:rPr lang="zh-TW" altLang="en-US" u="none" dirty="0"/>
              <a:t>系統</a:t>
            </a:r>
            <a:r>
              <a:rPr lang="zh-TW" altLang="en-US" dirty="0"/>
              <a:t>合作而來的。</a:t>
            </a:r>
            <a:endParaRPr lang="en-US" altLang="zh-TW" dirty="0"/>
          </a:p>
          <a:p>
            <a:pPr marL="171450" indent="-17145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11</a:t>
            </a:fld>
            <a:endParaRPr lang="en-US" altLang="zh-TW">
              <a:ea typeface="新細明體" charset="-120"/>
            </a:endParaRPr>
          </a:p>
        </p:txBody>
      </p:sp>
    </p:spTree>
    <p:extLst>
      <p:ext uri="{BB962C8B-B14F-4D97-AF65-F5344CB8AC3E}">
        <p14:creationId xmlns:p14="http://schemas.microsoft.com/office/powerpoint/2010/main" val="37913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a:noFill/>
        </p:spPr>
        <p:txBody>
          <a:bodyPr/>
          <a:lstStyle/>
          <a:p>
            <a:r>
              <a:rPr lang="zh-TW" altLang="en-US"/>
              <a:t>面對課綱延後實施疑問，應確實說明為使領域課程綱要的審議及各項實施準備能更完整周延，總綱原訂</a:t>
            </a:r>
            <a:r>
              <a:rPr lang="en-US" altLang="zh-TW"/>
              <a:t>107</a:t>
            </a:r>
            <a:r>
              <a:rPr lang="zh-TW" altLang="en-US"/>
              <a:t>學年度起實施，</a:t>
            </a:r>
            <a:r>
              <a:rPr lang="en-US" altLang="zh-TW"/>
              <a:t>106.4.28</a:t>
            </a:r>
            <a:r>
              <a:rPr lang="zh-TW" altLang="en-US"/>
              <a:t>宣佈調整自</a:t>
            </a:r>
            <a:r>
              <a:rPr lang="en-US" altLang="zh-TW"/>
              <a:t>108</a:t>
            </a:r>
            <a:r>
              <a:rPr lang="zh-TW" altLang="en-US"/>
              <a:t>學年度實施。</a:t>
            </a:r>
          </a:p>
        </p:txBody>
      </p:sp>
      <p:sp>
        <p:nvSpPr>
          <p:cNvPr id="49155" name="投影片編號版面配置區 3"/>
          <p:cNvSpPr>
            <a:spLocks noGrp="1"/>
          </p:cNvSpPr>
          <p:nvPr>
            <p:ph type="sldNum" sz="quarter" idx="5"/>
          </p:nvPr>
        </p:nvSpPr>
        <p:spPr>
          <a:noFill/>
          <a:ln>
            <a:miter lim="800000"/>
            <a:headEnd/>
            <a:tailEnd/>
          </a:ln>
        </p:spPr>
        <p:txBody>
          <a:bodyPr/>
          <a:lstStyle/>
          <a:p>
            <a:fld id="{88AA52B1-F47C-4B3D-B6DB-632D23F02AFB}" type="slidenum">
              <a:rPr lang="zh-TW" altLang="en-US" smtClean="0">
                <a:ea typeface="新細明體" charset="-120"/>
              </a:rPr>
              <a:pPr/>
              <a:t>12</a:t>
            </a:fld>
            <a:endParaRPr lang="en-US" altLang="zh-TW">
              <a:ea typeface="新細明體" charset="-120"/>
            </a:endParaRPr>
          </a:p>
        </p:txBody>
      </p:sp>
    </p:spTree>
    <p:extLst>
      <p:ext uri="{BB962C8B-B14F-4D97-AF65-F5344CB8AC3E}">
        <p14:creationId xmlns:p14="http://schemas.microsoft.com/office/powerpoint/2010/main" val="2147324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13</a:t>
            </a:fld>
            <a:endParaRPr lang="en-US" altLang="zh-TW"/>
          </a:p>
        </p:txBody>
      </p:sp>
    </p:spTree>
    <p:extLst>
      <p:ext uri="{BB962C8B-B14F-4D97-AF65-F5344CB8AC3E}">
        <p14:creationId xmlns:p14="http://schemas.microsoft.com/office/powerpoint/2010/main" val="27676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70</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marL="0" marR="0" indent="0" algn="l" defTabSz="914400" rtl="0" eaLnBrk="1" fontAlgn="base" latinLnBrk="0" hangingPunct="1">
              <a:lnSpc>
                <a:spcPct val="140000"/>
              </a:lnSpc>
              <a:spcBef>
                <a:spcPct val="30000"/>
              </a:spcBef>
              <a:spcAft>
                <a:spcPct val="0"/>
              </a:spcAft>
              <a:buClrTx/>
              <a:buSzTx/>
              <a:buFontTx/>
              <a:buNone/>
              <a:tabLst/>
              <a:defRPr/>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標楷體" panose="03000509000000000000" pitchFamily="65" charset="-120"/>
                <a:ea typeface="標楷體" panose="03000509000000000000" pitchFamily="65" charset="-120"/>
                <a:cs typeface="Times New Roman" pitchFamily="18" charset="0"/>
              </a:rPr>
              <a:t>新課綱的研修背景 </a:t>
            </a:r>
            <a:r>
              <a:rPr lang="en-US" altLang="zh-TW" b="1" dirty="0">
                <a:latin typeface="標楷體" pitchFamily="65" charset="-120"/>
                <a:ea typeface="標楷體" pitchFamily="65" charset="-120"/>
                <a:cs typeface="Times New Roman" pitchFamily="18" charset="0"/>
              </a:rPr>
              <a:t>p.1--</a:t>
            </a:r>
            <a:r>
              <a:rPr lang="zh-TW" altLang="en-US" b="1" dirty="0">
                <a:latin typeface="標楷體" panose="03000509000000000000" pitchFamily="65" charset="-120"/>
                <a:ea typeface="標楷體" panose="03000509000000000000" pitchFamily="65" charset="-120"/>
                <a:cs typeface="Times New Roman" pitchFamily="18" charset="0"/>
              </a:rPr>
              <a:t>新課綱的研修歷程 </a:t>
            </a:r>
            <a:r>
              <a:rPr lang="en-US" altLang="zh-TW" b="1" dirty="0">
                <a:latin typeface="標楷體" pitchFamily="65" charset="-120"/>
                <a:ea typeface="標楷體" pitchFamily="65" charset="-120"/>
                <a:cs typeface="Times New Roman" pitchFamily="18" charset="0"/>
              </a:rPr>
              <a:t>p.10--</a:t>
            </a:r>
            <a:r>
              <a:rPr lang="zh-TW" altLang="en-US" b="1" dirty="0">
                <a:latin typeface="標楷體" panose="03000509000000000000" pitchFamily="65" charset="-120"/>
                <a:ea typeface="標楷體" panose="03000509000000000000" pitchFamily="65" charset="-120"/>
                <a:cs typeface="Times New Roman" pitchFamily="18" charset="0"/>
              </a:rPr>
              <a:t>新課綱的重要內涵 </a:t>
            </a:r>
            <a:r>
              <a:rPr lang="en-US" altLang="zh-TW" b="1" dirty="0">
                <a:latin typeface="標楷體" pitchFamily="65" charset="-120"/>
                <a:ea typeface="標楷體" pitchFamily="65" charset="-120"/>
                <a:cs typeface="Times New Roman" pitchFamily="18" charset="0"/>
              </a:rPr>
              <a:t>p.14--</a:t>
            </a:r>
            <a:r>
              <a:rPr lang="zh-TW" altLang="en-US" sz="1200" b="1" dirty="0">
                <a:solidFill>
                  <a:srgbClr val="FF0000"/>
                </a:solidFill>
                <a:latin typeface="標楷體" panose="03000509000000000000" pitchFamily="65" charset="-120"/>
                <a:ea typeface="標楷體" panose="03000509000000000000" pitchFamily="65" charset="-120"/>
              </a:rPr>
              <a:t>政府層級的整備與推動 </a:t>
            </a:r>
            <a:r>
              <a:rPr lang="en-US" altLang="zh-TW" b="1" dirty="0">
                <a:latin typeface="標楷體" pitchFamily="65" charset="-120"/>
                <a:ea typeface="標楷體" pitchFamily="65" charset="-120"/>
                <a:cs typeface="Times New Roman" pitchFamily="18" charset="0"/>
              </a:rPr>
              <a:t>p.31--</a:t>
            </a:r>
            <a:r>
              <a:rPr lang="zh-TW" altLang="en-US" sz="1200" b="1" dirty="0">
                <a:solidFill>
                  <a:srgbClr val="FF0000"/>
                </a:solidFill>
                <a:latin typeface="標楷體" panose="03000509000000000000" pitchFamily="65" charset="-120"/>
                <a:ea typeface="標楷體" panose="03000509000000000000" pitchFamily="65" charset="-120"/>
              </a:rPr>
              <a:t>學校實踐新課綱的第一哩路</a:t>
            </a:r>
            <a:r>
              <a:rPr lang="en-US" altLang="zh-TW" b="1" dirty="0">
                <a:latin typeface="Times New Roman" pitchFamily="18" charset="0"/>
                <a:ea typeface="標楷體" pitchFamily="65" charset="-120"/>
                <a:cs typeface="Times New Roman" pitchFamily="18" charset="0"/>
              </a:rPr>
              <a:t>p.47</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14</a:t>
            </a:fld>
            <a:endParaRPr lang="en-US" altLang="zh-TW">
              <a:ea typeface="新細明體" charset="-120"/>
            </a:endParaRPr>
          </a:p>
        </p:txBody>
      </p:sp>
    </p:spTree>
    <p:extLst>
      <p:ext uri="{BB962C8B-B14F-4D97-AF65-F5344CB8AC3E}">
        <p14:creationId xmlns:p14="http://schemas.microsoft.com/office/powerpoint/2010/main" val="256511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15</a:t>
            </a:fld>
            <a:endParaRPr lang="en-US" altLang="zh-TW">
              <a:ea typeface="新細明體" charset="-120"/>
            </a:endParaRPr>
          </a:p>
        </p:txBody>
      </p:sp>
    </p:spTree>
    <p:extLst>
      <p:ext uri="{BB962C8B-B14F-4D97-AF65-F5344CB8AC3E}">
        <p14:creationId xmlns:p14="http://schemas.microsoft.com/office/powerpoint/2010/main" val="24349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1249" name="Shape 546"/>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1250" name="Shape 547"/>
          <p:cNvSpPr>
            <a:spLocks noGrp="1"/>
          </p:cNvSpPr>
          <p:nvPr>
            <p:ph type="body" idx="1"/>
          </p:nvPr>
        </p:nvSpPr>
        <p:spPr>
          <a:noFill/>
        </p:spPr>
        <p:txBody>
          <a:bodyPr lIns="91525" tIns="91525" rIns="91525" bIns="91525"/>
          <a:lstStyle/>
          <a:p>
            <a:pPr eaLnBrk="1" hangingPunct="1">
              <a:spcBef>
                <a:spcPct val="0"/>
              </a:spcBef>
              <a:buSzPct val="25000"/>
            </a:pPr>
            <a:r>
              <a:rPr lang="zh-TW" altLang="en-US"/>
              <a:t>課綱願景是成就每一個孩子，適性揚才，終身學習。</a:t>
            </a:r>
            <a:endParaRPr lang="en-US" altLang="zh-TW"/>
          </a:p>
          <a:p>
            <a:pPr eaLnBrk="1" hangingPunct="1">
              <a:spcBef>
                <a:spcPct val="0"/>
              </a:spcBef>
              <a:buSzPct val="25000"/>
            </a:pPr>
            <a:r>
              <a:rPr lang="en-US" altLang="zh-TW"/>
              <a:t>多元的課程讓學生適性學習</a:t>
            </a:r>
            <a:r>
              <a:rPr lang="zh-TW" altLang="en-US">
                <a:latin typeface="新細明體" charset="-120"/>
              </a:rPr>
              <a:t>，</a:t>
            </a:r>
            <a:r>
              <a:rPr lang="en-US" altLang="zh-TW"/>
              <a:t>適性發展</a:t>
            </a:r>
            <a:r>
              <a:rPr lang="zh-TW" altLang="en-US">
                <a:latin typeface="新細明體" charset="-120"/>
              </a:rPr>
              <a:t>，</a:t>
            </a:r>
            <a:r>
              <a:rPr lang="en-US" altLang="zh-TW"/>
              <a:t>終身保有不斷更新成長的動力</a:t>
            </a:r>
            <a:r>
              <a:rPr lang="zh-TW" altLang="en-US">
                <a:latin typeface="新細明體" charset="-120"/>
              </a:rPr>
              <a:t>，</a:t>
            </a:r>
            <a:r>
              <a:rPr lang="en-US" altLang="zh-TW"/>
              <a:t>成為終身學習者！</a:t>
            </a:r>
          </a:p>
        </p:txBody>
      </p:sp>
    </p:spTree>
    <p:extLst>
      <p:ext uri="{BB962C8B-B14F-4D97-AF65-F5344CB8AC3E}">
        <p14:creationId xmlns:p14="http://schemas.microsoft.com/office/powerpoint/2010/main" val="215603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3297" name="Shape 467"/>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3298" name="Shape 468"/>
          <p:cNvSpPr>
            <a:spLocks noGrp="1"/>
          </p:cNvSpPr>
          <p:nvPr>
            <p:ph type="body" idx="1"/>
          </p:nvPr>
        </p:nvSpPr>
        <p:spPr>
          <a:noFill/>
        </p:spPr>
        <p:txBody>
          <a:bodyPr lIns="91525" tIns="45750" rIns="91525" bIns="45750"/>
          <a:lstStyle/>
          <a:p>
            <a:pPr eaLnBrk="1" hangingPunct="1"/>
            <a:r>
              <a:rPr lang="en-US" altLang="zh-TW" dirty="0"/>
              <a:t>1.</a:t>
            </a:r>
            <a:r>
              <a:rPr lang="zh-TW" altLang="en-US" dirty="0"/>
              <a:t>自發是要學生有想學的意願及能學的本事；藍色代表智慧、獨立</a:t>
            </a:r>
            <a:r>
              <a:rPr lang="zh-TW" altLang="en-US" dirty="0">
                <a:latin typeface="新細明體" charset="-120"/>
              </a:rPr>
              <a:t>。</a:t>
            </a:r>
            <a:endParaRPr lang="zh-TW" altLang="en-US" dirty="0"/>
          </a:p>
          <a:p>
            <a:pPr eaLnBrk="1" hangingPunct="1"/>
            <a:r>
              <a:rPr lang="zh-TW" altLang="en-US" dirty="0"/>
              <a:t>總綱重視學生的主體性，除了培養基本知能與德行，也保有學生的學習動機與熱情，進而培養進取及創新精神，使學生能適性發展、悅納自己、自主學習並展現自信。</a:t>
            </a:r>
            <a:endParaRPr lang="en-US" altLang="zh-TW" dirty="0"/>
          </a:p>
          <a:p>
            <a:pPr eaLnBrk="1" hangingPunct="1"/>
            <a:r>
              <a:rPr lang="en-US" altLang="zh-TW" dirty="0"/>
              <a:t>2.</a:t>
            </a:r>
            <a:r>
              <a:rPr lang="zh-TW" altLang="en-US" dirty="0"/>
              <a:t>互動是要能活用知識，變成帶得走的能力</a:t>
            </a:r>
            <a:r>
              <a:rPr lang="en-US" altLang="zh-TW" dirty="0"/>
              <a:t>;</a:t>
            </a:r>
            <a:r>
              <a:rPr lang="zh-TW" altLang="en-US" dirty="0"/>
              <a:t>黃色代表歡樂、幸福</a:t>
            </a:r>
            <a:r>
              <a:rPr lang="zh-TW" altLang="en-US" dirty="0">
                <a:latin typeface="新細明體" charset="-120"/>
              </a:rPr>
              <a:t>。</a:t>
            </a:r>
            <a:endParaRPr lang="zh-TW" altLang="en-US" dirty="0"/>
          </a:p>
          <a:p>
            <a:pPr eaLnBrk="1" hangingPunct="1"/>
            <a:r>
              <a:rPr lang="zh-TW" altLang="en-US" dirty="0"/>
              <a:t>總綱重視學生語言、符號、科技的溝通及思辨能力，尊重、包容與關懷多元文化差異，並能與他人團隊合作，深化生活美感素養。此外，學生也應能學習如何與他人、環境、文化產生更多互動，並在生活中實踐。</a:t>
            </a:r>
            <a:endParaRPr lang="en-US" altLang="zh-TW" dirty="0"/>
          </a:p>
          <a:p>
            <a:pPr eaLnBrk="1" hangingPunct="1"/>
            <a:r>
              <a:rPr lang="en-US" altLang="zh-TW" dirty="0"/>
              <a:t>3.</a:t>
            </a:r>
            <a:r>
              <a:rPr lang="zh-TW" altLang="en-US" dirty="0"/>
              <a:t>共好是要願意付出，能與他人分享</a:t>
            </a:r>
            <a:r>
              <a:rPr lang="en-US" altLang="zh-TW" dirty="0"/>
              <a:t>;</a:t>
            </a:r>
            <a:r>
              <a:rPr lang="zh-TW" altLang="en-US" dirty="0"/>
              <a:t>紅色代表熱情、能量</a:t>
            </a:r>
            <a:r>
              <a:rPr lang="zh-TW" altLang="en-US" dirty="0">
                <a:latin typeface="新細明體" charset="-120"/>
              </a:rPr>
              <a:t>。</a:t>
            </a:r>
            <a:endParaRPr lang="zh-TW" altLang="en-US" dirty="0"/>
          </a:p>
          <a:p>
            <a:pPr eaLnBrk="1" hangingPunct="1"/>
            <a:r>
              <a:rPr lang="zh-TW" altLang="en-US" dirty="0"/>
              <a:t>總綱重視使學生珍愛生命、愛護自然、珍惜資源，培養對社會文化、土地情感及全球視野，促進社會活動的主動參與、自然生態的永續發展及彼此更好的共同生活，以體現生命價值，導向永續發展的共好生活。</a:t>
            </a:r>
          </a:p>
          <a:p>
            <a:pPr eaLnBrk="1" hangingPunct="1">
              <a:spcBef>
                <a:spcPct val="0"/>
              </a:spcBef>
              <a:buSzPct val="25000"/>
            </a:pPr>
            <a:endParaRPr lang="zh-TW" altLang="en-US" dirty="0">
              <a:solidFill>
                <a:srgbClr val="000000"/>
              </a:solidFill>
              <a:sym typeface="Calibri" pitchFamily="34" charset="0"/>
            </a:endParaRPr>
          </a:p>
        </p:txBody>
      </p:sp>
      <p:sp>
        <p:nvSpPr>
          <p:cNvPr id="183299" name="Shape 469"/>
          <p:cNvSpPr>
            <a:spLocks noGrp="1"/>
          </p:cNvSpPr>
          <p:nvPr>
            <p:ph type="sldNum" sz="quarter" idx="5"/>
          </p:nvPr>
        </p:nvSpPr>
        <p:spPr>
          <a:noFill/>
          <a:ln>
            <a:miter lim="800000"/>
            <a:headEnd/>
            <a:tailEnd/>
          </a:ln>
        </p:spPr>
        <p:txBody>
          <a:bodyPr lIns="91525" tIns="45750" rIns="91525" bIns="45750"/>
          <a:lstStyle/>
          <a:p>
            <a:pPr>
              <a:buSzPct val="25000"/>
            </a:pPr>
            <a:fld id="{3A39D215-B884-4275-B160-C4DE71374037}" type="slidenum">
              <a:rPr lang="en-US" altLang="zh-TW" smtClean="0">
                <a:solidFill>
                  <a:srgbClr val="000000"/>
                </a:solidFill>
                <a:ea typeface="新細明體" charset="-120"/>
                <a:sym typeface="Calibri" pitchFamily="34" charset="0"/>
              </a:rPr>
              <a:pPr>
                <a:buSzPct val="25000"/>
              </a:pPr>
              <a:t>17</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9378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5345" name="Shape 480"/>
          <p:cNvSpPr>
            <a:spLocks noGrp="1"/>
          </p:cNvSpPr>
          <p:nvPr>
            <p:ph type="body" idx="1"/>
          </p:nvPr>
        </p:nvSpPr>
        <p:spPr>
          <a:noFill/>
        </p:spPr>
        <p:txBody>
          <a:bodyPr lIns="91425" tIns="91425" rIns="91425" bIns="91425"/>
          <a:lstStyle/>
          <a:p>
            <a:pPr eaLnBrk="1" hangingPunct="1">
              <a:spcBef>
                <a:spcPct val="0"/>
              </a:spcBef>
              <a:buClr>
                <a:srgbClr val="000000"/>
              </a:buClr>
              <a:buSzPct val="25000"/>
            </a:pPr>
            <a:r>
              <a:rPr lang="zh-TW" altLang="en-US" dirty="0"/>
              <a:t>總綱的課程目標：啟發生命潛能、陶養生活知能、促進生涯發展、涵育公民責任</a:t>
            </a:r>
            <a:endParaRPr lang="en-US" altLang="zh-TW" dirty="0"/>
          </a:p>
          <a:p>
            <a:pPr rtl="0"/>
            <a:r>
              <a:rPr kumimoji="1" lang="zh-TW" altLang="en-US" sz="1200" b="0" i="0" kern="1200" dirty="0">
                <a:solidFill>
                  <a:schemeClr val="tx1"/>
                </a:solidFill>
                <a:effectLst/>
                <a:latin typeface="+mn-lt"/>
                <a:ea typeface="+mn-ea"/>
                <a:cs typeface="+mn-cs"/>
              </a:rPr>
              <a:t>色彩</a:t>
            </a:r>
          </a:p>
          <a:p>
            <a:pPr rtl="0"/>
            <a:r>
              <a:rPr kumimoji="1" lang="zh-TW" altLang="en-US" sz="1200" b="0" i="0" kern="1200" dirty="0">
                <a:solidFill>
                  <a:schemeClr val="tx1"/>
                </a:solidFill>
                <a:effectLst/>
                <a:latin typeface="+mn-lt"/>
                <a:ea typeface="+mn-ea"/>
                <a:cs typeface="+mn-cs"/>
              </a:rPr>
              <a:t>紅色 配 生命、血</a:t>
            </a:r>
          </a:p>
          <a:p>
            <a:pPr rtl="0"/>
            <a:r>
              <a:rPr kumimoji="1" lang="zh-TW" altLang="en-US" sz="1200" b="0" i="0" kern="1200" dirty="0">
                <a:solidFill>
                  <a:schemeClr val="tx1"/>
                </a:solidFill>
                <a:effectLst/>
                <a:latin typeface="+mn-lt"/>
                <a:ea typeface="+mn-ea"/>
                <a:cs typeface="+mn-cs"/>
              </a:rPr>
              <a:t>黃色 配 生活、火</a:t>
            </a:r>
          </a:p>
          <a:p>
            <a:pPr rtl="0"/>
            <a:r>
              <a:rPr kumimoji="1" lang="zh-TW" altLang="en-US" sz="1200" b="0" i="0" kern="1200" dirty="0">
                <a:solidFill>
                  <a:schemeClr val="tx1"/>
                </a:solidFill>
                <a:effectLst/>
                <a:latin typeface="+mn-lt"/>
                <a:ea typeface="+mn-ea"/>
                <a:cs typeface="+mn-cs"/>
              </a:rPr>
              <a:t>綠色 配 生涯、如植物生長</a:t>
            </a:r>
          </a:p>
          <a:p>
            <a:pPr rtl="0"/>
            <a:r>
              <a:rPr kumimoji="1" lang="zh-TW" altLang="en-US" sz="1200" b="0" i="0" kern="1200" dirty="0">
                <a:solidFill>
                  <a:schemeClr val="tx1"/>
                </a:solidFill>
                <a:effectLst/>
                <a:latin typeface="+mn-lt"/>
                <a:ea typeface="+mn-ea"/>
                <a:cs typeface="+mn-cs"/>
              </a:rPr>
              <a:t>藍色 配 公民 象徵更廣的藍天藍海</a:t>
            </a:r>
          </a:p>
          <a:p>
            <a:pPr rtl="0"/>
            <a:r>
              <a:rPr kumimoji="1" lang="zh-TW" altLang="en-US" sz="1200" b="0" i="0" kern="1200" dirty="0">
                <a:solidFill>
                  <a:schemeClr val="tx1"/>
                </a:solidFill>
                <a:effectLst/>
                <a:latin typeface="+mn-lt"/>
                <a:ea typeface="+mn-ea"/>
                <a:cs typeface="+mn-cs"/>
              </a:rPr>
              <a:t>動作</a:t>
            </a:r>
          </a:p>
          <a:p>
            <a:pPr rtl="0"/>
            <a:r>
              <a:rPr kumimoji="1" lang="zh-TW" altLang="en-US" sz="1200" b="0" i="0" kern="1200" dirty="0">
                <a:solidFill>
                  <a:schemeClr val="tx1"/>
                </a:solidFill>
                <a:effectLst/>
                <a:latin typeface="+mn-lt"/>
                <a:ea typeface="+mn-ea"/>
                <a:cs typeface="+mn-cs"/>
              </a:rPr>
              <a:t>潛能 準備要往上跳</a:t>
            </a:r>
          </a:p>
          <a:p>
            <a:pPr rtl="0"/>
            <a:r>
              <a:rPr kumimoji="1" lang="zh-TW" altLang="en-US" sz="1200" b="0" i="0" kern="1200" dirty="0">
                <a:solidFill>
                  <a:schemeClr val="tx1"/>
                </a:solidFill>
                <a:effectLst/>
                <a:latin typeface="+mn-lt"/>
                <a:ea typeface="+mn-ea"/>
                <a:cs typeface="+mn-cs"/>
              </a:rPr>
              <a:t>生活 張開手象徵廣大的一切</a:t>
            </a:r>
          </a:p>
          <a:p>
            <a:pPr rtl="0"/>
            <a:r>
              <a:rPr kumimoji="1" lang="zh-TW" altLang="en-US" sz="1200" b="0" i="0" kern="1200" dirty="0">
                <a:solidFill>
                  <a:schemeClr val="tx1"/>
                </a:solidFill>
                <a:effectLst/>
                <a:latin typeface="+mn-lt"/>
                <a:ea typeface="+mn-ea"/>
                <a:cs typeface="+mn-cs"/>
              </a:rPr>
              <a:t>生涯 伸直手往前</a:t>
            </a:r>
          </a:p>
          <a:p>
            <a:pPr rtl="0"/>
            <a:r>
              <a:rPr kumimoji="1" lang="zh-TW" altLang="en-US" sz="1200" b="0" i="0" kern="1200" dirty="0">
                <a:solidFill>
                  <a:schemeClr val="tx1"/>
                </a:solidFill>
                <a:effectLst/>
                <a:latin typeface="+mn-lt"/>
                <a:ea typeface="+mn-ea"/>
                <a:cs typeface="+mn-cs"/>
              </a:rPr>
              <a:t>公民 手導引可行方向</a:t>
            </a:r>
          </a:p>
          <a:p>
            <a:pPr rtl="0"/>
            <a:r>
              <a:rPr kumimoji="1" lang="zh-TW" altLang="en-US" sz="1200" b="0" i="0" kern="1200" dirty="0">
                <a:solidFill>
                  <a:schemeClr val="tx1"/>
                </a:solidFill>
                <a:effectLst/>
                <a:latin typeface="+mn-lt"/>
                <a:ea typeface="+mn-ea"/>
                <a:cs typeface="+mn-cs"/>
              </a:rPr>
              <a:t/>
            </a:r>
            <a:br>
              <a:rPr kumimoji="1" lang="zh-TW" altLang="en-US" sz="1200" b="0" i="0" kern="1200" dirty="0">
                <a:solidFill>
                  <a:schemeClr val="tx1"/>
                </a:solidFill>
                <a:effectLst/>
                <a:latin typeface="+mn-lt"/>
                <a:ea typeface="+mn-ea"/>
                <a:cs typeface="+mn-cs"/>
              </a:rPr>
            </a:br>
            <a:endParaRPr kumimoji="1" lang="zh-TW" altLang="en-US" sz="1200" b="0" i="0" kern="1200" dirty="0">
              <a:solidFill>
                <a:schemeClr val="tx1"/>
              </a:solidFill>
              <a:effectLst/>
              <a:latin typeface="+mn-lt"/>
              <a:ea typeface="+mn-ea"/>
              <a:cs typeface="+mn-cs"/>
            </a:endParaRPr>
          </a:p>
          <a:p>
            <a:pPr rtl="0"/>
            <a:r>
              <a:rPr kumimoji="1" lang="zh-TW" altLang="en-US" sz="1200" b="0" i="0" kern="1200" dirty="0">
                <a:solidFill>
                  <a:schemeClr val="tx1"/>
                </a:solidFill>
                <a:effectLst/>
                <a:latin typeface="+mn-lt"/>
                <a:ea typeface="+mn-ea"/>
                <a:cs typeface="+mn-cs"/>
              </a:rPr>
              <a:t/>
            </a:r>
            <a:br>
              <a:rPr kumimoji="1" lang="zh-TW" altLang="en-US" sz="1200" b="0" i="0" kern="1200" dirty="0">
                <a:solidFill>
                  <a:schemeClr val="tx1"/>
                </a:solidFill>
                <a:effectLst/>
                <a:latin typeface="+mn-lt"/>
                <a:ea typeface="+mn-ea"/>
                <a:cs typeface="+mn-cs"/>
              </a:rPr>
            </a:br>
            <a:r>
              <a:rPr kumimoji="1" lang="zh-TW" altLang="en-US" sz="1200" b="0" i="0" kern="1200" dirty="0">
                <a:solidFill>
                  <a:schemeClr val="tx1"/>
                </a:solidFill>
                <a:effectLst/>
                <a:latin typeface="+mn-lt"/>
                <a:ea typeface="+mn-ea"/>
                <a:cs typeface="+mn-cs"/>
              </a:rPr>
              <a:t/>
            </a:r>
            <a:br>
              <a:rPr kumimoji="1" lang="zh-TW" altLang="en-US" sz="1200" b="0" i="0" kern="1200" dirty="0">
                <a:solidFill>
                  <a:schemeClr val="tx1"/>
                </a:solidFill>
                <a:effectLst/>
                <a:latin typeface="+mn-lt"/>
                <a:ea typeface="+mn-ea"/>
                <a:cs typeface="+mn-cs"/>
              </a:rPr>
            </a:br>
            <a:endParaRPr kumimoji="1" lang="zh-TW" altLang="en-US" sz="1200" b="0" i="0" kern="1200" dirty="0">
              <a:solidFill>
                <a:schemeClr val="tx1"/>
              </a:solidFill>
              <a:effectLst/>
              <a:latin typeface="+mn-lt"/>
              <a:ea typeface="+mn-ea"/>
              <a:cs typeface="+mn-cs"/>
            </a:endParaRPr>
          </a:p>
          <a:p>
            <a:pPr rtl="0"/>
            <a:r>
              <a:rPr kumimoji="1" lang="zh-TW" altLang="en-US" sz="1200" b="0" i="0" kern="1200" dirty="0">
                <a:solidFill>
                  <a:schemeClr val="tx1"/>
                </a:solidFill>
                <a:effectLst/>
                <a:latin typeface="+mn-lt"/>
                <a:ea typeface="+mn-ea"/>
                <a:cs typeface="+mn-cs"/>
              </a:rPr>
              <a:t/>
            </a:r>
            <a:br>
              <a:rPr kumimoji="1" lang="zh-TW" altLang="en-US" sz="1200" b="0" i="0" kern="1200" dirty="0">
                <a:solidFill>
                  <a:schemeClr val="tx1"/>
                </a:solidFill>
                <a:effectLst/>
                <a:latin typeface="+mn-lt"/>
                <a:ea typeface="+mn-ea"/>
                <a:cs typeface="+mn-cs"/>
              </a:rPr>
            </a:br>
            <a:endParaRPr kumimoji="1" lang="zh-TW" altLang="en-US" sz="1200" b="0" i="0" kern="1200" dirty="0">
              <a:solidFill>
                <a:schemeClr val="tx1"/>
              </a:solidFill>
              <a:effectLst/>
              <a:latin typeface="+mn-lt"/>
              <a:ea typeface="+mn-ea"/>
              <a:cs typeface="+mn-cs"/>
            </a:endParaRPr>
          </a:p>
          <a:p>
            <a:r>
              <a:rPr lang="zh-TW" altLang="en-US" dirty="0"/>
              <a:t/>
            </a:r>
            <a:br>
              <a:rPr lang="zh-TW" altLang="en-US" dirty="0"/>
            </a:br>
            <a:endParaRPr lang="zh-TW" altLang="en-US" dirty="0"/>
          </a:p>
        </p:txBody>
      </p:sp>
      <p:sp>
        <p:nvSpPr>
          <p:cNvPr id="185346" name="Shape 48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253654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70</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marL="0" marR="0" indent="0" algn="l" defTabSz="914400" rtl="0" eaLnBrk="1" fontAlgn="base" latinLnBrk="0" hangingPunct="1">
              <a:lnSpc>
                <a:spcPct val="140000"/>
              </a:lnSpc>
              <a:spcBef>
                <a:spcPct val="30000"/>
              </a:spcBef>
              <a:spcAft>
                <a:spcPct val="0"/>
              </a:spcAft>
              <a:buClrTx/>
              <a:buSzTx/>
              <a:buFontTx/>
              <a:buNone/>
              <a:tabLst/>
              <a:defRPr/>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標楷體" panose="03000509000000000000" pitchFamily="65" charset="-120"/>
                <a:ea typeface="標楷體" panose="03000509000000000000" pitchFamily="65" charset="-120"/>
                <a:cs typeface="Times New Roman" pitchFamily="18" charset="0"/>
              </a:rPr>
              <a:t>新課綱的研修背景 </a:t>
            </a:r>
            <a:r>
              <a:rPr lang="en-US" altLang="zh-TW" b="1" dirty="0">
                <a:latin typeface="標楷體" panose="03000509000000000000" pitchFamily="65" charset="-120"/>
                <a:ea typeface="標楷體" panose="03000509000000000000" pitchFamily="65" charset="-120"/>
                <a:cs typeface="Times New Roman" pitchFamily="18" charset="0"/>
              </a:rPr>
              <a:t>p.1--</a:t>
            </a:r>
            <a:r>
              <a:rPr lang="zh-TW" altLang="en-US" b="1" dirty="0">
                <a:latin typeface="標楷體" panose="03000509000000000000" pitchFamily="65" charset="-120"/>
                <a:ea typeface="標楷體" panose="03000509000000000000" pitchFamily="65" charset="-120"/>
                <a:cs typeface="Times New Roman" pitchFamily="18" charset="0"/>
              </a:rPr>
              <a:t>新課綱的研修歷程 </a:t>
            </a:r>
            <a:r>
              <a:rPr lang="en-US" altLang="zh-TW" b="1" dirty="0">
                <a:latin typeface="標楷體" panose="03000509000000000000" pitchFamily="65" charset="-120"/>
                <a:ea typeface="標楷體" panose="03000509000000000000" pitchFamily="65" charset="-120"/>
                <a:cs typeface="Times New Roman" pitchFamily="18" charset="0"/>
              </a:rPr>
              <a:t>p.10--</a:t>
            </a:r>
            <a:r>
              <a:rPr lang="zh-TW" altLang="en-US" b="1" dirty="0">
                <a:latin typeface="標楷體" panose="03000509000000000000" pitchFamily="65" charset="-120"/>
                <a:ea typeface="標楷體" panose="03000509000000000000" pitchFamily="65" charset="-120"/>
                <a:cs typeface="Times New Roman" pitchFamily="18" charset="0"/>
              </a:rPr>
              <a:t>新課綱的重要內涵 </a:t>
            </a:r>
            <a:r>
              <a:rPr lang="en-US" altLang="zh-TW" b="1" dirty="0">
                <a:latin typeface="標楷體" panose="03000509000000000000" pitchFamily="65" charset="-120"/>
                <a:ea typeface="標楷體" panose="03000509000000000000" pitchFamily="65" charset="-120"/>
                <a:cs typeface="Times New Roman" pitchFamily="18" charset="0"/>
              </a:rPr>
              <a:t>p.14--</a:t>
            </a:r>
            <a:r>
              <a:rPr lang="zh-TW" altLang="en-US" sz="1200" b="1" dirty="0">
                <a:solidFill>
                  <a:srgbClr val="FF0000"/>
                </a:solidFill>
                <a:latin typeface="標楷體" panose="03000509000000000000" pitchFamily="65" charset="-120"/>
                <a:ea typeface="標楷體" panose="03000509000000000000" pitchFamily="65" charset="-120"/>
              </a:rPr>
              <a:t>政府層級的整備與推動 </a:t>
            </a:r>
            <a:r>
              <a:rPr lang="en-US" altLang="zh-TW" b="1" dirty="0">
                <a:latin typeface="標楷體" panose="03000509000000000000" pitchFamily="65" charset="-120"/>
                <a:ea typeface="標楷體" panose="03000509000000000000" pitchFamily="65" charset="-120"/>
                <a:cs typeface="Times New Roman" pitchFamily="18" charset="0"/>
              </a:rPr>
              <a:t>p.31--</a:t>
            </a:r>
            <a:r>
              <a:rPr lang="zh-TW" altLang="en-US" sz="1200" b="1" dirty="0">
                <a:solidFill>
                  <a:srgbClr val="FF0000"/>
                </a:solidFill>
                <a:latin typeface="標楷體" panose="03000509000000000000" pitchFamily="65" charset="-120"/>
                <a:ea typeface="標楷體" panose="03000509000000000000" pitchFamily="65" charset="-120"/>
              </a:rPr>
              <a:t>學校實踐新課綱的第一哩路</a:t>
            </a:r>
            <a:r>
              <a:rPr lang="en-US" altLang="zh-TW" b="1" dirty="0">
                <a:latin typeface="Times New Roman" pitchFamily="18" charset="0"/>
                <a:ea typeface="標楷體" pitchFamily="65" charset="-120"/>
                <a:cs typeface="Times New Roman" pitchFamily="18" charset="0"/>
              </a:rPr>
              <a:t>p.47</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a:t>
            </a:fld>
            <a:endParaRPr lang="en-US" altLang="zh-TW">
              <a:ea typeface="新細明體" charset="-120"/>
            </a:endParaRPr>
          </a:p>
        </p:txBody>
      </p:sp>
    </p:spTree>
    <p:extLst>
      <p:ext uri="{BB962C8B-B14F-4D97-AF65-F5344CB8AC3E}">
        <p14:creationId xmlns:p14="http://schemas.microsoft.com/office/powerpoint/2010/main" val="6443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525" tIns="45750" rIns="91525" bIns="45750"/>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19</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923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525" tIns="45750" rIns="91525" bIns="45750"/>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20</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630037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1489" name="Shape 52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1490" name="Shape 522"/>
          <p:cNvSpPr>
            <a:spLocks noGrp="1"/>
          </p:cNvSpPr>
          <p:nvPr>
            <p:ph type="body" idx="1"/>
          </p:nvPr>
        </p:nvSpPr>
        <p:spPr>
          <a:noFill/>
        </p:spPr>
        <p:txBody>
          <a:bodyPr lIns="91525" tIns="45750" rIns="91525" bIns="45750"/>
          <a:lstStyle/>
          <a:p>
            <a:pPr eaLnBrk="1" hangingPunct="1"/>
            <a:r>
              <a:rPr lang="zh-TW" altLang="en-US" b="1" i="1" dirty="0"/>
              <a:t>請注意動畫效果：</a:t>
            </a:r>
            <a:endParaRPr lang="en-US" altLang="zh-TW" b="1" i="1" dirty="0"/>
          </a:p>
          <a:p>
            <a:pPr eaLnBrk="1" hangingPunct="1"/>
            <a:r>
              <a:rPr lang="en-US" altLang="zh-TW" dirty="0"/>
              <a:t>1.</a:t>
            </a:r>
            <a:r>
              <a:rPr lang="zh-TW" altLang="en-US" dirty="0"/>
              <a:t>核心素養的課程轉化，係由理念到實際、由抽象到具體、由共同到分殊，環環相扣，層層轉化。各領域</a:t>
            </a:r>
            <a:r>
              <a:rPr lang="en-US" altLang="zh-TW" dirty="0"/>
              <a:t>/</a:t>
            </a:r>
            <a:r>
              <a:rPr lang="zh-TW" altLang="en-US" dirty="0"/>
              <a:t>科目應考量本身的理念與目標，結合各教育階段核心素養，以發展及訂定「各領域</a:t>
            </a:r>
            <a:r>
              <a:rPr lang="en-US" altLang="zh-TW" dirty="0"/>
              <a:t>/</a:t>
            </a:r>
            <a:r>
              <a:rPr lang="zh-TW" altLang="en-US" dirty="0"/>
              <a:t>科目核心素養」及「各領域</a:t>
            </a:r>
            <a:r>
              <a:rPr lang="en-US" altLang="zh-TW" dirty="0"/>
              <a:t>/</a:t>
            </a:r>
            <a:r>
              <a:rPr lang="zh-TW" altLang="en-US" dirty="0"/>
              <a:t>科目學習重點」。「各領域</a:t>
            </a:r>
            <a:r>
              <a:rPr lang="en-US" altLang="zh-TW" dirty="0"/>
              <a:t>/</a:t>
            </a:r>
            <a:r>
              <a:rPr lang="zh-TW" altLang="en-US" dirty="0"/>
              <a:t>科目核心素養」與「各領域</a:t>
            </a:r>
            <a:r>
              <a:rPr lang="en-US" altLang="zh-TW" dirty="0"/>
              <a:t>/</a:t>
            </a:r>
            <a:r>
              <a:rPr lang="zh-TW" altLang="en-US" dirty="0"/>
              <a:t>科目學習重點」之間，需彼此呼應，雙向互動。</a:t>
            </a:r>
            <a:endParaRPr lang="en-US" altLang="zh-TW" dirty="0"/>
          </a:p>
          <a:p>
            <a:pPr eaLnBrk="1" hangingPunct="1">
              <a:spcBef>
                <a:spcPct val="0"/>
              </a:spcBef>
              <a:buSzPct val="25000"/>
            </a:pPr>
            <a:r>
              <a:rPr lang="en-US" altLang="zh-TW" dirty="0"/>
              <a:t>2.</a:t>
            </a:r>
            <a:r>
              <a:rPr lang="zh-TW" altLang="en-US" dirty="0"/>
              <a:t>在未來課程綱要中，可透過總綱的「核心素養」、「各教育階段核心素養」，及各領域</a:t>
            </a:r>
            <a:r>
              <a:rPr lang="en-US" altLang="zh-TW" dirty="0"/>
              <a:t>/</a:t>
            </a:r>
            <a:r>
              <a:rPr lang="zh-TW" altLang="en-US" dirty="0"/>
              <a:t>科目綱要的「各領域</a:t>
            </a:r>
            <a:r>
              <a:rPr lang="en-US" altLang="zh-TW" dirty="0"/>
              <a:t>/</a:t>
            </a:r>
            <a:r>
              <a:rPr lang="zh-TW" altLang="en-US" dirty="0"/>
              <a:t>科目核心素養」、「各領域</a:t>
            </a:r>
            <a:r>
              <a:rPr lang="en-US" altLang="zh-TW" dirty="0"/>
              <a:t>/</a:t>
            </a:r>
            <a:r>
              <a:rPr lang="zh-TW" altLang="en-US" dirty="0"/>
              <a:t>科目學習重點」來進行轉化與表述。</a:t>
            </a:r>
            <a:endParaRPr lang="en-US" altLang="zh-TW" dirty="0"/>
          </a:p>
          <a:p>
            <a:pPr eaLnBrk="1" hangingPunct="1"/>
            <a:r>
              <a:rPr lang="en-US" altLang="zh-TW" dirty="0"/>
              <a:t>3.</a:t>
            </a:r>
            <a:r>
              <a:rPr lang="zh-TW" altLang="en-US" dirty="0"/>
              <a:t>各領域</a:t>
            </a:r>
            <a:r>
              <a:rPr lang="en-US" altLang="zh-TW" dirty="0"/>
              <a:t>/</a:t>
            </a:r>
            <a:r>
              <a:rPr lang="zh-TW" altLang="en-US" dirty="0"/>
              <a:t>科目學習重點由「學習表現」與「學習內容」兩個向度所組成</a:t>
            </a:r>
            <a:r>
              <a:rPr lang="zh-TW" altLang="en-US" dirty="0">
                <a:latin typeface="新細明體" charset="-120"/>
              </a:rPr>
              <a:t>。</a:t>
            </a:r>
            <a:endParaRPr lang="en-US" altLang="zh-TW" dirty="0">
              <a:latin typeface="新細明體" charset="-120"/>
            </a:endParaRPr>
          </a:p>
          <a:p>
            <a:pPr eaLnBrk="1" hangingPunct="1"/>
            <a:endParaRPr lang="en-US" altLang="zh-TW" b="1" i="1" u="sng" dirty="0"/>
          </a:p>
        </p:txBody>
      </p:sp>
      <p:sp>
        <p:nvSpPr>
          <p:cNvPr id="191491" name="Shape 523"/>
          <p:cNvSpPr>
            <a:spLocks noGrp="1"/>
          </p:cNvSpPr>
          <p:nvPr>
            <p:ph type="sldNum" sz="quarter" idx="5"/>
          </p:nvPr>
        </p:nvSpPr>
        <p:spPr>
          <a:noFill/>
          <a:ln>
            <a:miter lim="800000"/>
            <a:headEnd/>
            <a:tailEnd/>
          </a:ln>
        </p:spPr>
        <p:txBody>
          <a:bodyPr lIns="91525" tIns="45750" rIns="91525" bIns="45750"/>
          <a:lstStyle/>
          <a:p>
            <a:pPr>
              <a:buSzPct val="25000"/>
            </a:pPr>
            <a:fld id="{F234E495-87F8-4467-A05B-FB8C4299D493}" type="slidenum">
              <a:rPr lang="en-US" altLang="zh-TW" smtClean="0">
                <a:solidFill>
                  <a:srgbClr val="000000"/>
                </a:solidFill>
                <a:ea typeface="新細明體" charset="-120"/>
                <a:sym typeface="Calibri" pitchFamily="34" charset="0"/>
              </a:rPr>
              <a:pPr>
                <a:buSzPct val="25000"/>
              </a:pPr>
              <a:t>21</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3067283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7" name="Shape 52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3538" name="Shape 522"/>
          <p:cNvSpPr>
            <a:spLocks noGrp="1"/>
          </p:cNvSpPr>
          <p:nvPr>
            <p:ph type="body" idx="1"/>
          </p:nvPr>
        </p:nvSpPr>
        <p:spPr>
          <a:noFill/>
        </p:spPr>
        <p:txBody>
          <a:bodyPr lIns="91525" tIns="45750" rIns="91525" bIns="45750"/>
          <a:lstStyle/>
          <a:p>
            <a:pPr eaLnBrk="1" hangingPunct="1"/>
            <a:r>
              <a:rPr lang="zh-TW" altLang="en-US" b="1" i="1" dirty="0"/>
              <a:t>請注意動畫效果：</a:t>
            </a:r>
            <a:endParaRPr lang="en-US" altLang="zh-TW" b="1" i="1" dirty="0"/>
          </a:p>
          <a:p>
            <a:pPr eaLnBrk="1" hangingPunct="1"/>
            <a:r>
              <a:rPr lang="en-US" altLang="zh-TW" dirty="0"/>
              <a:t>1.</a:t>
            </a:r>
            <a:r>
              <a:rPr lang="zh-TW" altLang="en-US" dirty="0"/>
              <a:t>核心素養的課程轉化，係由理念到實際、由抽象到具體、由共同到分殊，環環相扣，層層轉化。各領域</a:t>
            </a:r>
            <a:r>
              <a:rPr lang="en-US" altLang="zh-TW" dirty="0"/>
              <a:t>/</a:t>
            </a:r>
            <a:r>
              <a:rPr lang="zh-TW" altLang="en-US" dirty="0"/>
              <a:t>科目應考量本身的理念與目標，結合各教育階段核心素養，以發展及訂定「各領域</a:t>
            </a:r>
            <a:r>
              <a:rPr lang="en-US" altLang="zh-TW" dirty="0"/>
              <a:t>/</a:t>
            </a:r>
            <a:r>
              <a:rPr lang="zh-TW" altLang="en-US" dirty="0"/>
              <a:t>科目核心素養」及「各領域</a:t>
            </a:r>
            <a:r>
              <a:rPr lang="en-US" altLang="zh-TW" dirty="0"/>
              <a:t>/</a:t>
            </a:r>
            <a:r>
              <a:rPr lang="zh-TW" altLang="en-US" dirty="0"/>
              <a:t>科目學習重點」。「各領域</a:t>
            </a:r>
            <a:r>
              <a:rPr lang="en-US" altLang="zh-TW" dirty="0"/>
              <a:t>/</a:t>
            </a:r>
            <a:r>
              <a:rPr lang="zh-TW" altLang="en-US" dirty="0"/>
              <a:t>科目核心素養」與「各領域</a:t>
            </a:r>
            <a:r>
              <a:rPr lang="en-US" altLang="zh-TW" dirty="0"/>
              <a:t>/</a:t>
            </a:r>
            <a:r>
              <a:rPr lang="zh-TW" altLang="en-US" dirty="0"/>
              <a:t>科目學習重點」之間，需彼此呼應，雙向互動。</a:t>
            </a:r>
            <a:endParaRPr lang="en-US" altLang="zh-TW" dirty="0"/>
          </a:p>
          <a:p>
            <a:pPr eaLnBrk="1" hangingPunct="1">
              <a:spcBef>
                <a:spcPct val="0"/>
              </a:spcBef>
              <a:buSzPct val="25000"/>
            </a:pPr>
            <a:r>
              <a:rPr lang="en-US" altLang="zh-TW" dirty="0"/>
              <a:t>2.</a:t>
            </a:r>
            <a:r>
              <a:rPr lang="zh-TW" altLang="en-US" dirty="0"/>
              <a:t>在未來課程綱要中，可透過總綱的「核心素養」、「各教育階段核心素養」，及各領域</a:t>
            </a:r>
            <a:r>
              <a:rPr lang="en-US" altLang="zh-TW" dirty="0"/>
              <a:t>/</a:t>
            </a:r>
            <a:r>
              <a:rPr lang="zh-TW" altLang="en-US" dirty="0"/>
              <a:t>科目綱要的「各領域</a:t>
            </a:r>
            <a:r>
              <a:rPr lang="en-US" altLang="zh-TW" dirty="0"/>
              <a:t>/</a:t>
            </a:r>
            <a:r>
              <a:rPr lang="zh-TW" altLang="en-US" dirty="0"/>
              <a:t>科目核心素養」、「各領域</a:t>
            </a:r>
            <a:r>
              <a:rPr lang="en-US" altLang="zh-TW" dirty="0"/>
              <a:t>/</a:t>
            </a:r>
            <a:r>
              <a:rPr lang="zh-TW" altLang="en-US" dirty="0"/>
              <a:t>科目學習重點」來進行轉化與表述。</a:t>
            </a:r>
            <a:endParaRPr lang="en-US" altLang="zh-TW" dirty="0"/>
          </a:p>
          <a:p>
            <a:pPr eaLnBrk="1" hangingPunct="1"/>
            <a:r>
              <a:rPr lang="en-US" altLang="zh-TW" dirty="0"/>
              <a:t>3.</a:t>
            </a:r>
            <a:r>
              <a:rPr lang="zh-TW" altLang="en-US" dirty="0"/>
              <a:t>各領域</a:t>
            </a:r>
            <a:r>
              <a:rPr lang="en-US" altLang="zh-TW" dirty="0"/>
              <a:t>/</a:t>
            </a:r>
            <a:r>
              <a:rPr lang="zh-TW" altLang="en-US" dirty="0"/>
              <a:t>科目學習重點由「學習表現」與「學習內容」兩個向度所組成</a:t>
            </a:r>
            <a:r>
              <a:rPr lang="zh-TW" altLang="en-US" dirty="0">
                <a:latin typeface="新細明體" charset="-120"/>
              </a:rPr>
              <a:t>。</a:t>
            </a:r>
            <a:endParaRPr lang="en-US" altLang="zh-TW" dirty="0">
              <a:latin typeface="新細明體" charset="-120"/>
            </a:endParaRPr>
          </a:p>
          <a:p>
            <a:pPr eaLnBrk="1" hangingPunct="1"/>
            <a:endParaRPr lang="en-US" altLang="zh-TW" b="1" i="1" u="sng" dirty="0"/>
          </a:p>
        </p:txBody>
      </p:sp>
      <p:sp>
        <p:nvSpPr>
          <p:cNvPr id="193539" name="Shape 523"/>
          <p:cNvSpPr txBox="1">
            <a:spLocks noGrp="1"/>
          </p:cNvSpPr>
          <p:nvPr/>
        </p:nvSpPr>
        <p:spPr bwMode="auto">
          <a:xfrm>
            <a:off x="3856038" y="9439275"/>
            <a:ext cx="2949575" cy="498475"/>
          </a:xfrm>
          <a:prstGeom prst="rect">
            <a:avLst/>
          </a:prstGeom>
          <a:noFill/>
          <a:ln w="9525">
            <a:noFill/>
            <a:miter lim="800000"/>
            <a:headEnd/>
            <a:tailEnd/>
          </a:ln>
        </p:spPr>
        <p:txBody>
          <a:bodyPr lIns="91525" tIns="45750" rIns="91525" bIns="45750" anchor="b"/>
          <a:lstStyle/>
          <a:p>
            <a:pPr algn="r">
              <a:buSzPct val="25000"/>
            </a:pPr>
            <a:fld id="{C64BFBCD-C90A-4BDD-AD6E-4BC9FF97D302}" type="slidenum">
              <a:rPr kumimoji="0" lang="en-US" altLang="zh-TW" sz="1200">
                <a:solidFill>
                  <a:srgbClr val="000000"/>
                </a:solidFill>
                <a:latin typeface="Calibri" pitchFamily="34" charset="0"/>
                <a:sym typeface="Calibri" pitchFamily="34" charset="0"/>
              </a:rPr>
              <a:pPr algn="r">
                <a:buSzPct val="25000"/>
              </a:pPr>
              <a:t>22</a:t>
            </a:fld>
            <a:endParaRPr kumimoji="0" lang="en-US" altLang="zh-TW" sz="1200">
              <a:solidFill>
                <a:srgbClr val="000000"/>
              </a:solidFill>
              <a:latin typeface="Calibri" pitchFamily="34" charset="0"/>
              <a:sym typeface="Calibri" pitchFamily="34" charset="0"/>
            </a:endParaRPr>
          </a:p>
        </p:txBody>
      </p:sp>
    </p:spTree>
    <p:extLst>
      <p:ext uri="{BB962C8B-B14F-4D97-AF65-F5344CB8AC3E}">
        <p14:creationId xmlns:p14="http://schemas.microsoft.com/office/powerpoint/2010/main" val="4044114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525" tIns="91525" rIns="91525" bIns="91525"/>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p14="http://schemas.microsoft.com/office/powerpoint/2010/main" val="580996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525" tIns="45750" rIns="91525" bIns="45750"/>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525" tIns="45750" rIns="91525" bIns="45750"/>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24</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0467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425" tIns="91425" rIns="91425" bIns="91425"/>
          <a:lstStyle/>
          <a:p>
            <a:pPr eaLnBrk="1" hangingPunct="1"/>
            <a:r>
              <a:rPr lang="zh-TW" altLang="en-US" b="1" i="1" dirty="0"/>
              <a:t>請注意動畫效果：</a:t>
            </a:r>
            <a:endParaRPr lang="en-US" altLang="zh-TW" b="1" i="1" dirty="0"/>
          </a:p>
          <a:p>
            <a:pPr eaLnBrk="1" hangingPunct="1"/>
            <a:r>
              <a:rPr lang="zh-TW" altLang="en-US" dirty="0"/>
              <a:t>新課綱</a:t>
            </a:r>
            <a:r>
              <a:rPr lang="zh-TW" altLang="zh-TW" dirty="0"/>
              <a:t>將學習範疇劃分為八大領域，</a:t>
            </a:r>
            <a:r>
              <a:rPr lang="zh-TW" altLang="en-US" dirty="0"/>
              <a:t>但</a:t>
            </a:r>
            <a:r>
              <a:rPr lang="zh-TW" altLang="zh-TW" dirty="0"/>
              <a:t>國小</a:t>
            </a:r>
            <a:r>
              <a:rPr lang="zh-TW" altLang="en-US" dirty="0"/>
              <a:t>階段</a:t>
            </a:r>
            <a:r>
              <a:rPr lang="zh-TW" altLang="zh-TW" dirty="0"/>
              <a:t>科技領域</a:t>
            </a:r>
            <a:r>
              <a:rPr lang="zh-TW" altLang="en-US" dirty="0"/>
              <a:t>不排課，科技融入各領域教學</a:t>
            </a:r>
            <a:r>
              <a:rPr lang="zh-TW" altLang="zh-TW" dirty="0"/>
              <a:t>。</a:t>
            </a:r>
          </a:p>
          <a:p>
            <a:pPr eaLnBrk="1" hangingPunct="1">
              <a:spcBef>
                <a:spcPct val="0"/>
              </a:spcBef>
            </a:pPr>
            <a:r>
              <a:rPr lang="zh-TW" altLang="en-US" dirty="0">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dirty="0">
              <a:latin typeface="標楷體" pitchFamily="65" charset="-120"/>
              <a:ea typeface="標楷體" pitchFamily="65" charset="-120"/>
            </a:endParaRPr>
          </a:p>
          <a:p>
            <a:pPr eaLnBrk="1" hangingPunct="1">
              <a:spcBef>
                <a:spcPct val="0"/>
              </a:spcBef>
            </a:pPr>
            <a:r>
              <a:rPr lang="zh-TW" altLang="en-US" dirty="0">
                <a:latin typeface="標楷體" pitchFamily="65" charset="-120"/>
                <a:ea typeface="標楷體" pitchFamily="65" charset="-120"/>
              </a:rPr>
              <a:t>本土語文部份國小階段新增新住民語文選項。</a:t>
            </a:r>
            <a:endParaRPr lang="en-US" altLang="zh-TW" dirty="0">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949034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26</a:t>
            </a:fld>
            <a:endParaRPr lang="en-US" altLang="zh-TW"/>
          </a:p>
        </p:txBody>
      </p:sp>
    </p:spTree>
    <p:extLst>
      <p:ext uri="{BB962C8B-B14F-4D97-AF65-F5344CB8AC3E}">
        <p14:creationId xmlns:p14="http://schemas.microsoft.com/office/powerpoint/2010/main" val="1894689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27</a:t>
            </a:fld>
            <a:endParaRPr lang="en-US" altLang="zh-TW"/>
          </a:p>
        </p:txBody>
      </p:sp>
    </p:spTree>
    <p:extLst>
      <p:ext uri="{BB962C8B-B14F-4D97-AF65-F5344CB8AC3E}">
        <p14:creationId xmlns:p14="http://schemas.microsoft.com/office/powerpoint/2010/main" val="322886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5" name="Shape 576"/>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05826" name="Shape 577"/>
          <p:cNvSpPr>
            <a:spLocks noGrp="1"/>
          </p:cNvSpPr>
          <p:nvPr>
            <p:ph type="body" idx="1"/>
          </p:nvPr>
        </p:nvSpPr>
        <p:spPr>
          <a:noFill/>
        </p:spPr>
        <p:txBody>
          <a:bodyPr lIns="91525" tIns="45750" rIns="91525" bIns="45750"/>
          <a:lstStyle/>
          <a:p>
            <a:pPr eaLnBrk="1" hangingPunct="1">
              <a:spcBef>
                <a:spcPct val="0"/>
              </a:spcBef>
              <a:buSzPct val="25000"/>
            </a:pPr>
            <a:endParaRPr lang="en-US" altLang="zh-TW" b="1" i="1" u="sng" dirty="0"/>
          </a:p>
        </p:txBody>
      </p:sp>
      <p:sp>
        <p:nvSpPr>
          <p:cNvPr id="205827" name="Shape 578"/>
          <p:cNvSpPr>
            <a:spLocks noGrp="1"/>
          </p:cNvSpPr>
          <p:nvPr>
            <p:ph type="sldNum" sz="quarter" idx="5"/>
          </p:nvPr>
        </p:nvSpPr>
        <p:spPr>
          <a:noFill/>
          <a:ln>
            <a:miter lim="800000"/>
            <a:headEnd/>
            <a:tailEnd/>
          </a:ln>
        </p:spPr>
        <p:txBody>
          <a:bodyPr lIns="91525" tIns="45750" rIns="91525" bIns="45750"/>
          <a:lstStyle/>
          <a:p>
            <a:pPr>
              <a:buSzPct val="25000"/>
            </a:pPr>
            <a:fld id="{E2A11E18-0D5C-41EF-8C1A-FC835364C826}" type="slidenum">
              <a:rPr lang="en-US" altLang="zh-TW" smtClean="0">
                <a:solidFill>
                  <a:srgbClr val="000000"/>
                </a:solidFill>
                <a:ea typeface="新細明體" charset="-120"/>
                <a:sym typeface="Calibri" pitchFamily="34" charset="0"/>
              </a:rPr>
              <a:pPr>
                <a:buSzPct val="25000"/>
              </a:pPr>
              <a:t>28</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71865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p:txBody>
          <a:bodyPr/>
          <a:lstStyle/>
          <a:p>
            <a:pPr>
              <a:defRPr/>
            </a:pPr>
            <a:r>
              <a:rPr lang="zh-TW" altLang="en-US" b="1" i="1" dirty="0"/>
              <a:t>請注意動畫效果：</a:t>
            </a:r>
            <a:endParaRPr lang="en-US" altLang="zh-TW" b="1" i="1" dirty="0"/>
          </a:p>
          <a:p>
            <a:pPr>
              <a:defRPr/>
            </a:pPr>
            <a:r>
              <a:rPr lang="zh-TW" altLang="en-US" dirty="0"/>
              <a:t>數據顯示</a:t>
            </a:r>
            <a:r>
              <a:rPr lang="en-US" altLang="zh-TW" dirty="0"/>
              <a:t>100-103</a:t>
            </a:r>
            <a:r>
              <a:rPr lang="zh-TW" altLang="en-US" dirty="0"/>
              <a:t>年，是因十二年國民基本教育自民國</a:t>
            </a:r>
            <a:r>
              <a:rPr lang="en-US" altLang="zh-TW" dirty="0"/>
              <a:t>103</a:t>
            </a:r>
            <a:r>
              <a:rPr lang="zh-TW" altLang="en-US" dirty="0"/>
              <a:t>年</a:t>
            </a:r>
            <a:r>
              <a:rPr lang="en-US" altLang="zh-TW" dirty="0"/>
              <a:t>8</a:t>
            </a:r>
            <a:r>
              <a:rPr lang="zh-TW" altLang="en-US" dirty="0"/>
              <a:t>月起，十二年國民基本教育分兩階段，前九年為國民教育，依「國民教育法」及「強迫入學條例」規定辦理，對象為</a:t>
            </a:r>
            <a:r>
              <a:rPr lang="en-US" altLang="zh-TW" dirty="0"/>
              <a:t>6</a:t>
            </a:r>
            <a:r>
              <a:rPr lang="zh-TW" altLang="en-US" dirty="0"/>
              <a:t>至</a:t>
            </a:r>
            <a:r>
              <a:rPr lang="en-US" altLang="zh-TW" dirty="0"/>
              <a:t>15</a:t>
            </a:r>
            <a:r>
              <a:rPr lang="zh-TW" altLang="en-US" dirty="0"/>
              <a:t>歲學齡之國民，主要內涵為：普及、義務、強迫入學、免學費、以政府辦理為原則、劃分學區免試入學、單一類型學校及施以普通教育。後三年為高級中等教育，已制定「高級中等教育法」，對象為</a:t>
            </a:r>
            <a:r>
              <a:rPr lang="en-US" altLang="zh-TW" dirty="0"/>
              <a:t>15</a:t>
            </a:r>
            <a:r>
              <a:rPr lang="zh-TW" altLang="en-US" dirty="0"/>
              <a:t>歲以上之國民，主要內涵為：普及、自願非強迫入學、免學費、公私立學校並行、免試為主、學校類型多元及普通與職業教育兼顧。是以呈現至</a:t>
            </a:r>
            <a:r>
              <a:rPr lang="en-US" altLang="zh-TW" dirty="0"/>
              <a:t>103</a:t>
            </a:r>
            <a:r>
              <a:rPr lang="zh-TW" altLang="en-US" dirty="0"/>
              <a:t>年。</a:t>
            </a:r>
            <a:endParaRPr lang="en-US" altLang="zh-TW" dirty="0"/>
          </a:p>
          <a:p>
            <a:pPr eaLnBrk="1" hangingPunct="1">
              <a:defRPr/>
            </a:pPr>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defRPr/>
            </a:pPr>
            <a:r>
              <a:rPr lang="zh-TW" altLang="en-US" dirty="0"/>
              <a:t>根據統計，</a:t>
            </a:r>
            <a:r>
              <a:rPr lang="en-US" altLang="zh-TW" dirty="0"/>
              <a:t>101</a:t>
            </a:r>
            <a:r>
              <a:rPr lang="zh-TW" altLang="en-US" dirty="0"/>
              <a:t>至</a:t>
            </a:r>
            <a:r>
              <a:rPr lang="en-US" altLang="zh-TW" dirty="0"/>
              <a:t>103</a:t>
            </a:r>
            <a:r>
              <a:rPr lang="zh-TW" altLang="en-US" dirty="0"/>
              <a:t>年國中</a:t>
            </a:r>
            <a:r>
              <a:rPr lang="zh-TW" altLang="en-US" u="none"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的升學率也</a:t>
            </a:r>
            <a:r>
              <a:rPr lang="zh-TW" altLang="en-US" u="sng" dirty="0">
                <a:latin typeface="新細明體" pitchFamily="18" charset="-120"/>
              </a:rPr>
              <a:t>分別超越</a:t>
            </a:r>
            <a:r>
              <a:rPr lang="en-US" altLang="zh-TW" u="sng" dirty="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dirty="0"/>
              <a:t>年國教的</a:t>
            </a:r>
            <a:r>
              <a:rPr lang="zh-TW" altLang="en-US" u="sng" dirty="0"/>
              <a:t>條件</a:t>
            </a:r>
            <a:r>
              <a:rPr lang="zh-TW" altLang="en-US" dirty="0">
                <a:latin typeface="新細明體" pitchFamily="18" charset="-120"/>
              </a:rPr>
              <a:t>。</a:t>
            </a:r>
            <a:endParaRPr lang="en-US" altLang="zh-TW" dirty="0"/>
          </a:p>
          <a:p>
            <a:pPr eaLnBrk="1" hangingPunct="1">
              <a:buFont typeface="Calibri" pitchFamily="34" charset="0"/>
              <a:buAutoNum type="arabicPeriod"/>
              <a:defRPr/>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defRPr/>
            </a:pPr>
            <a:r>
              <a:rPr lang="en-US" altLang="zh-TW" dirty="0">
                <a:latin typeface="新細明體" pitchFamily="18" charset="-120"/>
              </a:rPr>
              <a:t>3.</a:t>
            </a:r>
            <a:r>
              <a:rPr lang="zh-TW" altLang="en-US" dirty="0">
                <a:solidFill>
                  <a:srgbClr val="FF0000"/>
                </a:solidFill>
                <a:latin typeface="新細明體" pitchFamily="18" charset="-120"/>
              </a:rPr>
              <a:t>補充網址</a:t>
            </a:r>
            <a:r>
              <a:rPr kumimoji="1" lang="en-US" altLang="zh-TW" sz="1200" b="1" i="0" kern="1200" dirty="0">
                <a:solidFill>
                  <a:schemeClr val="tx1"/>
                </a:solidFill>
                <a:effectLst/>
                <a:latin typeface="+mn-lt"/>
                <a:ea typeface="+mn-ea"/>
                <a:cs typeface="+mn-cs"/>
                <a:hlinkClick r:id="rId3"/>
              </a:rPr>
              <a:t>https://ppt.cc/fAN8Yx</a:t>
            </a:r>
            <a:endParaRPr lang="zh-TW" altLang="en-US" dirty="0"/>
          </a:p>
        </p:txBody>
      </p:sp>
      <p:sp>
        <p:nvSpPr>
          <p:cNvPr id="25603" name="投影片編號版面配置區 3"/>
          <p:cNvSpPr>
            <a:spLocks noGrp="1"/>
          </p:cNvSpPr>
          <p:nvPr>
            <p:ph type="sldNum" sz="quarter" idx="5"/>
          </p:nvPr>
        </p:nvSpPr>
        <p:spPr>
          <a:noFill/>
          <a:ln>
            <a:miter lim="800000"/>
            <a:headEnd/>
            <a:tailEnd/>
          </a:ln>
        </p:spPr>
        <p:txBody>
          <a:bodyPr/>
          <a:lstStyle/>
          <a:p>
            <a:fld id="{3519F180-3C66-41A0-A22A-69E4DB9B1081}" type="slidenum">
              <a:rPr lang="zh-TW" altLang="en-US" smtClean="0">
                <a:ea typeface="新細明體" charset="-120"/>
              </a:rPr>
              <a:pPr/>
              <a:t>2</a:t>
            </a:fld>
            <a:endParaRPr lang="en-US" altLang="zh-TW">
              <a:ea typeface="新細明體" charset="-120"/>
            </a:endParaRPr>
          </a:p>
        </p:txBody>
      </p:sp>
    </p:spTree>
    <p:extLst>
      <p:ext uri="{BB962C8B-B14F-4D97-AF65-F5344CB8AC3E}">
        <p14:creationId xmlns:p14="http://schemas.microsoft.com/office/powerpoint/2010/main" val="2328269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5" name="Shape 576"/>
          <p:cNvSpPr>
            <a:spLocks noGrp="1" noRot="1" noChangeAspect="1" noTextEdit="1"/>
          </p:cNvSpPr>
          <p:nvPr>
            <p:ph type="sldImg" idx="2"/>
          </p:nvPr>
        </p:nvSpPr>
        <p:spPr bwMode="auto">
          <a:xfrm>
            <a:off x="920750" y="746125"/>
            <a:ext cx="4967288" cy="372586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10946" name="Shape 577"/>
          <p:cNvSpPr>
            <a:spLocks noGrp="1"/>
          </p:cNvSpPr>
          <p:nvPr>
            <p:ph type="body" idx="1"/>
          </p:nvPr>
        </p:nvSpPr>
        <p:spPr>
          <a:noFill/>
        </p:spPr>
        <p:txBody>
          <a:bodyPr lIns="91525" tIns="45750" rIns="91525" bIns="45750"/>
          <a:lstStyle/>
          <a:p>
            <a:pPr>
              <a:spcBef>
                <a:spcPct val="0"/>
              </a:spcBef>
              <a:buSzPct val="25000"/>
            </a:pPr>
            <a:endParaRPr lang="en-US" altLang="zh-TW" b="1" i="1" u="sng"/>
          </a:p>
        </p:txBody>
      </p:sp>
      <p:sp>
        <p:nvSpPr>
          <p:cNvPr id="210947" name="Shape 578"/>
          <p:cNvSpPr txBox="1">
            <a:spLocks noGrp="1"/>
          </p:cNvSpPr>
          <p:nvPr/>
        </p:nvSpPr>
        <p:spPr bwMode="auto">
          <a:xfrm>
            <a:off x="3856038" y="9440863"/>
            <a:ext cx="2949575" cy="496887"/>
          </a:xfrm>
          <a:prstGeom prst="rect">
            <a:avLst/>
          </a:prstGeom>
          <a:noFill/>
          <a:ln w="9525">
            <a:noFill/>
            <a:miter lim="800000"/>
            <a:headEnd/>
            <a:tailEnd/>
          </a:ln>
        </p:spPr>
        <p:txBody>
          <a:bodyPr lIns="91525" tIns="45750" rIns="91525" bIns="45750" anchor="b"/>
          <a:lstStyle/>
          <a:p>
            <a:pPr algn="r">
              <a:buSzPct val="25000"/>
            </a:pPr>
            <a:fld id="{E4FFBEAB-CD4A-47E9-989B-46849E13A85A}" type="slidenum">
              <a:rPr kumimoji="0" lang="en-US" altLang="zh-TW" sz="1200">
                <a:solidFill>
                  <a:srgbClr val="000000"/>
                </a:solidFill>
                <a:latin typeface="Calibri" pitchFamily="34" charset="0"/>
                <a:sym typeface="Calibri" pitchFamily="34" charset="0"/>
              </a:rPr>
              <a:pPr algn="r">
                <a:buSzPct val="25000"/>
              </a:pPr>
              <a:t>29</a:t>
            </a:fld>
            <a:endParaRPr kumimoji="0" lang="en-US" altLang="zh-TW" sz="1200">
              <a:solidFill>
                <a:srgbClr val="000000"/>
              </a:solidFill>
              <a:latin typeface="Calibri" pitchFamily="34" charset="0"/>
              <a:sym typeface="Calibri" pitchFamily="34" charset="0"/>
            </a:endParaRPr>
          </a:p>
        </p:txBody>
      </p:sp>
    </p:spTree>
    <p:extLst>
      <p:ext uri="{BB962C8B-B14F-4D97-AF65-F5344CB8AC3E}">
        <p14:creationId xmlns:p14="http://schemas.microsoft.com/office/powerpoint/2010/main" val="3258565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3" name="Shape 584"/>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
        <p:nvSpPr>
          <p:cNvPr id="265218" name="Shape 585"/>
          <p:cNvSpPr>
            <a:spLocks noGrp="1"/>
          </p:cNvSpPr>
          <p:nvPr>
            <p:ph type="body" idx="1"/>
          </p:nvPr>
        </p:nvSpPr>
        <p:spPr/>
        <p:txBody>
          <a:bodyPr lIns="91425" tIns="91425" rIns="91425" bIns="91425"/>
          <a:lstStyle/>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請注意動畫效果：</a:t>
            </a:r>
            <a:endPar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endPar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以週為單位，例如每週一節地理，也可隔週上兩節地理。</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以學期為單位，可上學期排兩節社會（地理），下學期就不排地理，另排社會（歷史公民）</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第四階段領域內跨科的部份，係屬於含數個科目的領域，例如藝術領域，表演藝術＋視覺藝術合科</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節，音樂</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節，也可以七年級視覺</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節，表藝</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節，八年級時音樂兩節，表藝一節。</a:t>
            </a:r>
          </a:p>
          <a:p>
            <a:pPr eaLnBrk="1" hangingPunct="1">
              <a:spcBef>
                <a:spcPct val="0"/>
              </a:spcBef>
              <a:defRPr/>
            </a:pPr>
            <a:endPar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跨領域統整，只要統整節數不超過總節數的</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1/5</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，說明如下</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資料來源</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:https://www.naer.edu.tw/files/15-1000-8438,c1179-1.php?Lang=zh-tw###</a:t>
            </a:r>
          </a:p>
          <a:p>
            <a:pPr eaLnBrk="1" hangingPunct="1">
              <a:spcBef>
                <a:spcPct val="0"/>
              </a:spcBef>
              <a:defRPr/>
            </a:pP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Q2</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：總綱之領域課程規劃說明第二點：「跨領域統整課程最多佔領域學習課程總節數五分之一，其學習節數得分開計入相關學習領域，並可進行協同教學」，如何計算和規劃實施？ </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依據十二年國民基本教育課程綱要總綱，國民小學及國民中學教育階段規劃說明「領域學習課程」</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頁</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11)</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中提到：「跨領域統整課程最多佔領域學習課程總節數五分之一，其學習節數得分開計入相關學習領域，並可進行協同教學。」故學校規劃與實施部定課程跨領域統整課程，針對五分之一的計算和規劃實施說明如下。</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一、依據總綱規範</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    依據總綱於國民小學及國民中學教育階段規劃說明「領域學習課程」</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頁</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11)</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「跨領域統整課程最多佔領域學習課程總節數五分之一」，故參考頁</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表</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4</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所列各學習階段每週領域學習節數，以學期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、或是學年</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(40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之領域學習課程總節數進行整體規劃。</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二、符合教育部教學正常化相關規定與領域學習節數原則</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    五分之一跨領域統整課程應符合教育部教學正常化之相關規定，並且符合部定課程各領域教學節數之原則。學校整體規劃部定課程時，總綱提供至多五分之一的跨領域統整課程空間，同時也確保每個領域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科目至少需有五分之四的領域學習課程總節數實施各該領域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科目的課程。</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三、依學校本位課程發展精神整體規劃</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    十二年國教課綱強調學校本位課程發展。因此，部定課程可以因應學校條件與學生學習需求，本於學校本位課程發展精神進行整體規劃，並經學校課程發展委員會通過後實施。舉例來說，學校經過盤整分析、研討、與凝聚共識後，預計規劃第二學習階段實施部定課程的跨領域統整課程，並且決定以領域學習課程總節數每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25</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節，每學期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週五分之一共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100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節的總量來規劃與實施之。然而，學校需要同時須衡量各領域至多五分之一可進行跨領域統整以及至少五分之四實施領域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科目課程之空間，例如學校規劃跨領域統整課程，其一「生態之美」包含國語文、自然、綜合活動、藝術等領域、科目。以自然科學領域為例，國小第二學習階段</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中年級</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自然科學領域每週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3</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節，每學期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週，總共有</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60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節課，所以，自然科學領域最多可以有</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12</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節課實施跨領域統整的課程，其餘至少</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48</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節課的學習節數，須實施自然科學領域內的課程，其餘依此原則計算，並且秉持學校本位課程發展精神，如可採取統整週、部分週、全學期等多元模式整體規劃實施。 </a:t>
            </a:r>
          </a:p>
          <a:p>
            <a:pPr eaLnBrk="1" hangingPunct="1">
              <a:spcBef>
                <a:spcPct val="0"/>
              </a:spcBef>
              <a:defRPr/>
            </a:pPr>
            <a:endPar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再來是總綱中規範英語文領域可跨階段彈性開課，第二階段增一節彈性時數</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第三階段則減一節彈性時數</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以上這些彈性組合課程，都給予學校最適切的調整彈性，讓學校更能符應學校特色與學生需求安排課程。</a:t>
            </a:r>
            <a:endPar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endParaRPr lang="zh-TW" altLang="en-US" dirty="0"/>
          </a:p>
        </p:txBody>
      </p:sp>
      <p:sp>
        <p:nvSpPr>
          <p:cNvPr id="212995" name="Shape 586"/>
          <p:cNvSpPr>
            <a:spLocks noGrp="1"/>
          </p:cNvSpPr>
          <p:nvPr>
            <p:ph type="sldNum" sz="quarter" idx="5"/>
          </p:nvPr>
        </p:nvSpPr>
        <p:spPr>
          <a:noFill/>
          <a:ln>
            <a:miter lim="800000"/>
            <a:headEnd/>
            <a:tailEnd/>
          </a:ln>
        </p:spPr>
        <p:txBody>
          <a:bodyPr lIns="91525" tIns="45750" rIns="91525" bIns="45750"/>
          <a:lstStyle/>
          <a:p>
            <a:pPr>
              <a:buClr>
                <a:srgbClr val="000000"/>
              </a:buClr>
              <a:buSzPct val="25000"/>
            </a:pPr>
            <a:fld id="{E6A26E88-685E-450A-A0B3-313F98E9A638}" type="slidenum">
              <a:rPr lang="en-US" altLang="zh-TW" smtClean="0">
                <a:ea typeface="新細明體" charset="-120"/>
              </a:rPr>
              <a:pPr>
                <a:buClr>
                  <a:srgbClr val="000000"/>
                </a:buClr>
                <a:buSzPct val="25000"/>
              </a:pPr>
              <a:t>30</a:t>
            </a:fld>
            <a:endParaRPr lang="en-US" altLang="zh-TW">
              <a:ea typeface="新細明體" charset="-120"/>
            </a:endParaRPr>
          </a:p>
        </p:txBody>
      </p:sp>
    </p:spTree>
    <p:extLst>
      <p:ext uri="{BB962C8B-B14F-4D97-AF65-F5344CB8AC3E}">
        <p14:creationId xmlns:p14="http://schemas.microsoft.com/office/powerpoint/2010/main" val="2073949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eaLnBrk="1" fontAlgn="auto" hangingPunct="1">
              <a:spcAft>
                <a:spcPts val="0"/>
              </a:spcAft>
              <a:buFont typeface="Arial" pitchFamily="34" charset="0"/>
              <a:buNone/>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學校－</a:t>
            </a:r>
            <a:r>
              <a:rPr lang="zh-TW" altLang="en-US" b="1" dirty="0">
                <a:solidFill>
                  <a:srgbClr val="0000FF"/>
                </a:solidFill>
                <a:latin typeface="標楷體" panose="03000509000000000000" pitchFamily="65" charset="-120"/>
                <a:ea typeface="標楷體" panose="03000509000000000000" pitchFamily="65" charset="-120"/>
              </a:rPr>
              <a:t>形成討論對話的專業氛圍</a:t>
            </a:r>
            <a:endParaRPr lang="en-US" altLang="zh-TW" b="1" dirty="0">
              <a:solidFill>
                <a:srgbClr val="0000FF"/>
              </a:solidFill>
              <a:latin typeface="標楷體" panose="03000509000000000000" pitchFamily="65" charset="-120"/>
              <a:ea typeface="標楷體" panose="03000509000000000000" pitchFamily="65" charset="-120"/>
            </a:endParaRPr>
          </a:p>
          <a:p>
            <a:pPr marL="0" indent="0" eaLnBrk="1" fontAlgn="auto" hangingPunct="1">
              <a:spcAft>
                <a:spcPts val="0"/>
              </a:spcAft>
              <a:buFont typeface="Arial" pitchFamily="34" charset="0"/>
              <a:buNone/>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教師－</a:t>
            </a:r>
            <a:r>
              <a:rPr lang="zh-TW" altLang="en-US" b="1" dirty="0">
                <a:solidFill>
                  <a:srgbClr val="0000FF"/>
                </a:solidFill>
                <a:latin typeface="標楷體" panose="03000509000000000000" pitchFamily="65" charset="-120"/>
                <a:ea typeface="標楷體" panose="03000509000000000000" pitchFamily="65" charset="-120"/>
              </a:rPr>
              <a:t>成長專業多元並活化教學</a:t>
            </a:r>
            <a:endParaRPr lang="en-US" altLang="zh-TW" b="1" dirty="0">
              <a:solidFill>
                <a:srgbClr val="0000FF"/>
              </a:solidFill>
              <a:latin typeface="標楷體" panose="03000509000000000000" pitchFamily="65" charset="-120"/>
              <a:ea typeface="標楷體" panose="03000509000000000000" pitchFamily="65" charset="-120"/>
            </a:endParaRPr>
          </a:p>
          <a:p>
            <a:pPr marL="0" indent="0" eaLnBrk="1" fontAlgn="auto" hangingPunct="1">
              <a:spcAft>
                <a:spcPts val="0"/>
              </a:spcAft>
              <a:buFont typeface="Arial" pitchFamily="34" charset="0"/>
              <a:buNone/>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學生－</a:t>
            </a:r>
            <a:r>
              <a:rPr lang="zh-TW" altLang="en-US" b="1" dirty="0">
                <a:solidFill>
                  <a:srgbClr val="0000FF"/>
                </a:solidFill>
                <a:latin typeface="標楷體" panose="03000509000000000000" pitchFamily="65" charset="-120"/>
                <a:ea typeface="標楷體" panose="03000509000000000000" pitchFamily="65" charset="-120"/>
              </a:rPr>
              <a:t>願意並自主學習深化所學</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31</a:t>
            </a:fld>
            <a:endParaRPr lang="en-US" altLang="zh-TW"/>
          </a:p>
        </p:txBody>
      </p:sp>
    </p:spTree>
    <p:extLst>
      <p:ext uri="{BB962C8B-B14F-4D97-AF65-F5344CB8AC3E}">
        <p14:creationId xmlns:p14="http://schemas.microsoft.com/office/powerpoint/2010/main" val="2030622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32</a:t>
            </a:fld>
            <a:endParaRPr lang="en-US" altLang="zh-TW">
              <a:ea typeface="新細明體" charset="-120"/>
            </a:endParaRPr>
          </a:p>
        </p:txBody>
      </p:sp>
    </p:spTree>
    <p:extLst>
      <p:ext uri="{BB962C8B-B14F-4D97-AF65-F5344CB8AC3E}">
        <p14:creationId xmlns:p14="http://schemas.microsoft.com/office/powerpoint/2010/main" val="186816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hlinkClick r:id="rId3"/>
              </a:rPr>
              <a:t>OECD</a:t>
            </a:r>
            <a:r>
              <a:rPr lang="zh-TW" altLang="en-US" dirty="0">
                <a:hlinkClick r:id="rId3"/>
              </a:rPr>
              <a:t> </a:t>
            </a:r>
            <a:r>
              <a:rPr lang="en-US" altLang="zh-TW" dirty="0">
                <a:hlinkClick r:id="rId3"/>
              </a:rPr>
              <a:t>2030</a:t>
            </a:r>
            <a:br>
              <a:rPr lang="en-US" altLang="zh-TW" dirty="0">
                <a:hlinkClick r:id="rId3"/>
              </a:rPr>
            </a:br>
            <a:r>
              <a:rPr lang="en-US" altLang="zh-TW" dirty="0">
                <a:hlinkClick r:id="rId3"/>
              </a:rPr>
              <a:t>http://www.oecd.org/education/2030-project/teaching-and-learning/learning/</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a:t>
            </a:fld>
            <a:endParaRPr lang="en-US" altLang="zh-TW"/>
          </a:p>
        </p:txBody>
      </p:sp>
    </p:spTree>
    <p:extLst>
      <p:ext uri="{BB962C8B-B14F-4D97-AF65-F5344CB8AC3E}">
        <p14:creationId xmlns:p14="http://schemas.microsoft.com/office/powerpoint/2010/main" val="11379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9698" name="備忘稿版面配置區 2"/>
          <p:cNvSpPr>
            <a:spLocks noGrp="1"/>
          </p:cNvSpPr>
          <p:nvPr>
            <p:ph type="body" idx="1"/>
          </p:nvPr>
        </p:nvSpPr>
        <p:spPr>
          <a:noFill/>
        </p:spPr>
        <p:txBody>
          <a:bodyPr/>
          <a:lstStyle/>
          <a:p>
            <a:pPr eaLnBrk="1" hangingPunct="1"/>
            <a:r>
              <a:rPr lang="zh-TW" altLang="en-US" dirty="0"/>
              <a:t>本頁重點應為民國</a:t>
            </a:r>
            <a:r>
              <a:rPr lang="en-US" altLang="zh-TW" dirty="0"/>
              <a:t>70</a:t>
            </a:r>
            <a:r>
              <a:rPr lang="zh-TW" altLang="en-US" dirty="0"/>
              <a:t>年時，新生兒人口還有</a:t>
            </a:r>
            <a:r>
              <a:rPr lang="en-US" altLang="zh-TW" dirty="0"/>
              <a:t>41.4</a:t>
            </a:r>
            <a:r>
              <a:rPr lang="zh-TW" altLang="en-US" dirty="0"/>
              <a:t>萬，但自</a:t>
            </a:r>
            <a:r>
              <a:rPr lang="en-US" altLang="zh-TW" dirty="0"/>
              <a:t>87</a:t>
            </a:r>
            <a:r>
              <a:rPr lang="zh-TW" altLang="en-US" dirty="0"/>
              <a:t>年之後就開始往下掉，於民國</a:t>
            </a:r>
            <a:r>
              <a:rPr lang="en-US" altLang="zh-TW" dirty="0"/>
              <a:t>99</a:t>
            </a:r>
            <a:r>
              <a:rPr lang="zh-TW" altLang="en-US" dirty="0"/>
              <a:t>年跌至最低的</a:t>
            </a:r>
            <a:r>
              <a:rPr lang="en-US" altLang="zh-TW" dirty="0"/>
              <a:t>16.7</a:t>
            </a:r>
            <a:r>
              <a:rPr lang="zh-TW" altLang="en-US" dirty="0"/>
              <a:t>萬，之後至</a:t>
            </a:r>
            <a:r>
              <a:rPr lang="en-US" altLang="zh-TW" dirty="0"/>
              <a:t>104</a:t>
            </a:r>
            <a:r>
              <a:rPr lang="zh-TW" altLang="en-US" dirty="0"/>
              <a:t>、</a:t>
            </a:r>
            <a:r>
              <a:rPr lang="en-US" altLang="zh-TW" dirty="0"/>
              <a:t>105</a:t>
            </a:r>
            <a:r>
              <a:rPr lang="zh-TW" altLang="en-US" dirty="0"/>
              <a:t>年則約在</a:t>
            </a:r>
            <a:r>
              <a:rPr lang="en-US" altLang="zh-TW" dirty="0"/>
              <a:t>20</a:t>
            </a:r>
            <a:r>
              <a:rPr lang="zh-TW" altLang="en-US" dirty="0"/>
              <a:t>萬上下。</a:t>
            </a:r>
            <a:endParaRPr lang="en-US" altLang="zh-TW" dirty="0"/>
          </a:p>
          <a:p>
            <a:pPr eaLnBrk="1" hangingPunct="1"/>
            <a:r>
              <a:rPr lang="zh-TW" altLang="en-US" dirty="0"/>
              <a:t>新生兒人口數再也無法晉升到</a:t>
            </a:r>
            <a:r>
              <a:rPr lang="en-US" altLang="zh-TW" dirty="0"/>
              <a:t>70</a:t>
            </a:r>
            <a:r>
              <a:rPr lang="zh-TW" altLang="en-US" dirty="0"/>
              <a:t>年的</a:t>
            </a:r>
            <a:r>
              <a:rPr lang="en-US" altLang="zh-TW" dirty="0"/>
              <a:t>40</a:t>
            </a:r>
            <a:r>
              <a:rPr lang="zh-TW" altLang="en-US" dirty="0"/>
              <a:t>幾萬，僅剩一半的新生兒人數，提醒少子女化的現象，以及更要照顧每一個孩子。</a:t>
            </a:r>
            <a:endParaRPr lang="en-US" altLang="zh-TW" dirty="0"/>
          </a:p>
          <a:p>
            <a:pPr eaLnBrk="1" hangingPunct="1"/>
            <a:r>
              <a:rPr lang="zh-TW" altLang="en-US" b="1" i="1" dirty="0"/>
              <a:t>本頁有動畫</a:t>
            </a:r>
            <a:r>
              <a:rPr lang="zh-TW" altLang="en-US" dirty="0"/>
              <a:t>，請於最後加重語氣，這些數據顯示：我們一定要成就每一個孩子。</a:t>
            </a:r>
            <a:endParaRPr lang="en-US" altLang="zh-TW" dirty="0"/>
          </a:p>
          <a:p>
            <a:pPr eaLnBrk="1" hangingPunct="1"/>
            <a:r>
              <a:rPr lang="zh-TW" altLang="en-US" dirty="0"/>
              <a:t>由數據說明面對社會變遷帶來的教育挑戰：</a:t>
            </a:r>
            <a:endParaRPr lang="en-US" altLang="zh-TW" dirty="0"/>
          </a:p>
          <a:p>
            <a:pPr eaLnBrk="1" hangingPunct="1"/>
            <a:r>
              <a:rPr lang="zh-TW" altLang="en-US" dirty="0"/>
              <a:t>少子化：</a:t>
            </a:r>
            <a:endParaRPr lang="en-US" altLang="zh-TW" dirty="0"/>
          </a:p>
          <a:p>
            <a:pPr eaLnBrk="1" hangingPunct="1"/>
            <a:r>
              <a:rPr lang="zh-TW" altLang="en-US" dirty="0"/>
              <a:t>出生率逐年下降，面對少子化的時代，</a:t>
            </a:r>
            <a:r>
              <a:rPr lang="zh-TW" altLang="en-US" dirty="0">
                <a:solidFill>
                  <a:srgbClr val="262626"/>
                </a:solidFill>
                <a:latin typeface="新細明體" charset="-120"/>
              </a:rPr>
              <a:t>每個孩子應受到更好的學習照顧。</a:t>
            </a:r>
            <a:endParaRPr lang="en-US" altLang="zh-TW" dirty="0">
              <a:solidFill>
                <a:srgbClr val="262626"/>
              </a:solidFill>
              <a:latin typeface="新細明體" charset="-120"/>
            </a:endParaRPr>
          </a:p>
          <a:p>
            <a:pPr eaLnBrk="1" hangingPunct="1"/>
            <a:r>
              <a:rPr lang="zh-TW" altLang="en-US" dirty="0">
                <a:solidFill>
                  <a:srgbClr val="262626"/>
                </a:solidFill>
                <a:latin typeface="新細明體" charset="-120"/>
              </a:rPr>
              <a:t>所謂更好的照顧即是每個孩子需要</a:t>
            </a:r>
            <a:r>
              <a:rPr lang="zh-TW" altLang="en-US" dirty="0">
                <a:solidFill>
                  <a:srgbClr val="262626"/>
                </a:solidFill>
                <a:latin typeface="新細明體" pitchFamily="18" charset="-120"/>
              </a:rPr>
              <a:t>適性、多元、更多彈性的學習。</a:t>
            </a:r>
          </a:p>
          <a:p>
            <a:r>
              <a:rPr kumimoji="1" lang="zh-TW" altLang="zh-TW" sz="1200" kern="1200" dirty="0">
                <a:solidFill>
                  <a:schemeClr val="tx1"/>
                </a:solidFill>
                <a:effectLst/>
                <a:latin typeface="+mn-lt"/>
                <a:ea typeface="+mn-ea"/>
                <a:cs typeface="+mn-cs"/>
              </a:rPr>
              <a:t>“教育經費 增加來源”</a:t>
            </a:r>
          </a:p>
          <a:p>
            <a:r>
              <a:rPr kumimoji="1" lang="zh-TW" altLang="zh-TW" sz="1200" kern="1200" dirty="0">
                <a:solidFill>
                  <a:schemeClr val="tx1"/>
                </a:solidFill>
                <a:effectLst/>
                <a:latin typeface="+mn-lt"/>
                <a:ea typeface="+mn-ea"/>
                <a:cs typeface="+mn-cs"/>
              </a:rPr>
              <a:t>教育經費資料來源</a:t>
            </a:r>
            <a:r>
              <a:rPr kumimoji="1" lang="en-US" altLang="zh-TW" sz="1200" kern="1200" dirty="0">
                <a:solidFill>
                  <a:schemeClr val="tx1"/>
                </a:solidFill>
                <a:effectLst/>
                <a:latin typeface="+mn-lt"/>
                <a:ea typeface="+mn-ea"/>
                <a:cs typeface="+mn-cs"/>
              </a:rPr>
              <a:t>:</a:t>
            </a:r>
            <a:r>
              <a:rPr kumimoji="1" lang="zh-TW" altLang="zh-TW" sz="1200" kern="1200" dirty="0">
                <a:solidFill>
                  <a:schemeClr val="tx1"/>
                </a:solidFill>
                <a:effectLst/>
                <a:latin typeface="+mn-lt"/>
                <a:ea typeface="+mn-ea"/>
                <a:cs typeface="+mn-cs"/>
              </a:rPr>
              <a:t>中華民國教育統計</a:t>
            </a:r>
            <a:r>
              <a:rPr kumimoji="1" lang="en-US" altLang="zh-TW" sz="1200" kern="1200" dirty="0">
                <a:solidFill>
                  <a:schemeClr val="tx1"/>
                </a:solidFill>
                <a:effectLst/>
                <a:latin typeface="+mn-lt"/>
                <a:ea typeface="+mn-ea"/>
                <a:cs typeface="+mn-cs"/>
              </a:rPr>
              <a:t> (108</a:t>
            </a:r>
            <a:r>
              <a:rPr kumimoji="1" lang="zh-TW" altLang="zh-TW" sz="1200" kern="1200" dirty="0">
                <a:solidFill>
                  <a:schemeClr val="tx1"/>
                </a:solidFill>
                <a:effectLst/>
                <a:latin typeface="+mn-lt"/>
                <a:ea typeface="+mn-ea"/>
                <a:cs typeface="+mn-cs"/>
              </a:rPr>
              <a:t>年版</a:t>
            </a:r>
            <a:r>
              <a:rPr kumimoji="1" lang="en-US" altLang="zh-TW" sz="1200" kern="1200" dirty="0">
                <a:solidFill>
                  <a:schemeClr val="tx1"/>
                </a:solidFill>
                <a:effectLst/>
                <a:latin typeface="+mn-lt"/>
                <a:ea typeface="+mn-ea"/>
                <a:cs typeface="+mn-cs"/>
              </a:rPr>
              <a:t>) 108.5.15</a:t>
            </a:r>
            <a:endParaRPr kumimoji="1" lang="zh-TW" altLang="zh-TW" sz="1200" kern="1200" dirty="0">
              <a:solidFill>
                <a:schemeClr val="tx1"/>
              </a:solidFill>
              <a:effectLst/>
              <a:latin typeface="+mn-lt"/>
              <a:ea typeface="+mn-ea"/>
              <a:cs typeface="+mn-cs"/>
            </a:endParaRPr>
          </a:p>
          <a:p>
            <a:r>
              <a:rPr kumimoji="1" lang="zh-TW" altLang="zh-TW" sz="1200" kern="1200" dirty="0">
                <a:solidFill>
                  <a:schemeClr val="tx1"/>
                </a:solidFill>
                <a:effectLst/>
                <a:latin typeface="+mn-lt"/>
                <a:ea typeface="+mn-ea"/>
                <a:cs typeface="+mn-cs"/>
              </a:rPr>
              <a:t>教育經費</a:t>
            </a:r>
            <a:r>
              <a:rPr kumimoji="1" lang="en-US" altLang="zh-TW" sz="1200" kern="1200" dirty="0">
                <a:solidFill>
                  <a:schemeClr val="tx1"/>
                </a:solidFill>
                <a:effectLst/>
                <a:latin typeface="+mn-lt"/>
                <a:ea typeface="+mn-ea"/>
                <a:cs typeface="+mn-cs"/>
              </a:rPr>
              <a:t> Financial Resources Invested</a:t>
            </a:r>
            <a:endParaRPr kumimoji="1" lang="zh-TW" altLang="zh-TW" sz="1200" kern="1200" dirty="0">
              <a:solidFill>
                <a:schemeClr val="tx1"/>
              </a:solidFill>
              <a:effectLst/>
              <a:latin typeface="+mn-lt"/>
              <a:ea typeface="+mn-ea"/>
              <a:cs typeface="+mn-cs"/>
            </a:endParaRPr>
          </a:p>
          <a:p>
            <a:r>
              <a:rPr kumimoji="1" lang="zh-TW" altLang="zh-TW" sz="1200" kern="1200" dirty="0">
                <a:solidFill>
                  <a:schemeClr val="tx1"/>
                </a:solidFill>
                <a:effectLst/>
                <a:latin typeface="+mn-lt"/>
                <a:ea typeface="+mn-ea"/>
                <a:cs typeface="+mn-cs"/>
              </a:rPr>
              <a:t>表</a:t>
            </a:r>
            <a:r>
              <a:rPr kumimoji="1" lang="en-US" altLang="zh-TW" sz="1200" kern="1200" dirty="0">
                <a:solidFill>
                  <a:schemeClr val="tx1"/>
                </a:solidFill>
                <a:effectLst/>
                <a:latin typeface="+mn-lt"/>
                <a:ea typeface="+mn-ea"/>
                <a:cs typeface="+mn-cs"/>
              </a:rPr>
              <a:t>A3 - 1 </a:t>
            </a:r>
            <a:r>
              <a:rPr kumimoji="1" lang="zh-TW" altLang="zh-TW" sz="1200" kern="1200" dirty="0">
                <a:solidFill>
                  <a:schemeClr val="tx1"/>
                </a:solidFill>
                <a:effectLst/>
                <a:latin typeface="+mn-lt"/>
                <a:ea typeface="+mn-ea"/>
                <a:cs typeface="+mn-cs"/>
              </a:rPr>
              <a:t>教育經費占國民所得</a:t>
            </a:r>
            <a:r>
              <a:rPr kumimoji="1" lang="en-US" altLang="zh-TW" sz="1200" kern="1200" dirty="0">
                <a:solidFill>
                  <a:schemeClr val="tx1"/>
                </a:solidFill>
                <a:effectLst/>
                <a:latin typeface="+mn-lt"/>
                <a:ea typeface="+mn-ea"/>
                <a:cs typeface="+mn-cs"/>
              </a:rPr>
              <a:t>(</a:t>
            </a:r>
            <a:r>
              <a:rPr kumimoji="1" lang="zh-TW" altLang="zh-TW" sz="1200" kern="1200" dirty="0">
                <a:solidFill>
                  <a:schemeClr val="tx1"/>
                </a:solidFill>
                <a:effectLst/>
                <a:latin typeface="+mn-lt"/>
                <a:ea typeface="+mn-ea"/>
                <a:cs typeface="+mn-cs"/>
              </a:rPr>
              <a:t>國內生產</a:t>
            </a:r>
            <a:r>
              <a:rPr kumimoji="1" lang="en-US" altLang="zh-TW" sz="1200" kern="1200" dirty="0">
                <a:solidFill>
                  <a:schemeClr val="tx1"/>
                </a:solidFill>
                <a:effectLst/>
                <a:latin typeface="+mn-lt"/>
                <a:ea typeface="+mn-ea"/>
                <a:cs typeface="+mn-cs"/>
              </a:rPr>
              <a:t>)</a:t>
            </a:r>
            <a:r>
              <a:rPr kumimoji="1" lang="zh-TW" altLang="zh-TW" sz="1200" kern="1200" dirty="0">
                <a:solidFill>
                  <a:schemeClr val="tx1"/>
                </a:solidFill>
                <a:effectLst/>
                <a:latin typeface="+mn-lt"/>
                <a:ea typeface="+mn-ea"/>
                <a:cs typeface="+mn-cs"/>
              </a:rPr>
              <a:t>毛額比率</a:t>
            </a:r>
            <a:r>
              <a:rPr kumimoji="1" lang="en-US" altLang="zh-TW" sz="1200" kern="1200" dirty="0">
                <a:solidFill>
                  <a:schemeClr val="tx1"/>
                </a:solidFill>
                <a:effectLst/>
                <a:latin typeface="+mn-lt"/>
                <a:ea typeface="+mn-ea"/>
                <a:cs typeface="+mn-cs"/>
              </a:rPr>
              <a:t> The Percentage of Educational Expenditures to GNI, GDP</a:t>
            </a:r>
            <a:endParaRPr kumimoji="1" lang="zh-TW" altLang="zh-TW" sz="1200" kern="1200" dirty="0">
              <a:solidFill>
                <a:schemeClr val="tx1"/>
              </a:solidFill>
              <a:effectLst/>
              <a:latin typeface="+mn-lt"/>
              <a:ea typeface="+mn-ea"/>
              <a:cs typeface="+mn-cs"/>
            </a:endParaRPr>
          </a:p>
          <a:p>
            <a:pPr eaLnBrk="1" hangingPunct="1"/>
            <a:endParaRPr lang="en-US" altLang="zh-TW" dirty="0">
              <a:solidFill>
                <a:srgbClr val="262626"/>
              </a:solidFill>
              <a:latin typeface="新細明體" charset="-120"/>
            </a:endParaRPr>
          </a:p>
          <a:p>
            <a:pPr eaLnBrk="1" hangingPunct="1"/>
            <a:endParaRPr lang="en-US" altLang="zh-TW" dirty="0">
              <a:solidFill>
                <a:srgbClr val="262626"/>
              </a:solidFill>
              <a:latin typeface="新細明體" charset="-120"/>
            </a:endParaRPr>
          </a:p>
        </p:txBody>
      </p:sp>
      <p:sp>
        <p:nvSpPr>
          <p:cNvPr id="29699" name="投影片編號版面配置區 3"/>
          <p:cNvSpPr>
            <a:spLocks noGrp="1"/>
          </p:cNvSpPr>
          <p:nvPr>
            <p:ph type="sldNum" sz="quarter" idx="5"/>
          </p:nvPr>
        </p:nvSpPr>
        <p:spPr>
          <a:noFill/>
          <a:ln>
            <a:miter lim="800000"/>
            <a:headEnd/>
            <a:tailEnd/>
          </a:ln>
        </p:spPr>
        <p:txBody>
          <a:bodyPr/>
          <a:lstStyle/>
          <a:p>
            <a:fld id="{3483EC4D-A88D-4BC3-BA8A-E7E0B0FF7AEB}" type="slidenum">
              <a:rPr lang="zh-TW" altLang="en-US" smtClean="0">
                <a:ea typeface="新細明體" charset="-120"/>
              </a:rPr>
              <a:pPr/>
              <a:t>4</a:t>
            </a:fld>
            <a:endParaRPr lang="en-US" altLang="zh-TW">
              <a:ea typeface="新細明體" charset="-120"/>
            </a:endParaRPr>
          </a:p>
        </p:txBody>
      </p:sp>
    </p:spTree>
    <p:extLst>
      <p:ext uri="{BB962C8B-B14F-4D97-AF65-F5344CB8AC3E}">
        <p14:creationId xmlns:p14="http://schemas.microsoft.com/office/powerpoint/2010/main" val="429436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一、</a:t>
            </a:r>
            <a:r>
              <a:rPr lang="en-US" altLang="zh-TW" dirty="0"/>
              <a:t>2012PISA</a:t>
            </a:r>
            <a:r>
              <a:rPr lang="zh-TW" altLang="en-US" dirty="0"/>
              <a:t>成績表現變異，臺灣前後段學生差距是世界第一的。</a:t>
            </a:r>
            <a:endParaRPr lang="en-US" altLang="zh-TW" dirty="0"/>
          </a:p>
          <a:p>
            <a:pPr eaLnBrk="1" hangingPunct="1"/>
            <a:r>
              <a:rPr lang="zh-TW" altLang="en-US" dirty="0"/>
              <a:t>二、顯示孩子的學習落差，必須加快腳步進行教育變革</a:t>
            </a:r>
            <a:endParaRPr lang="en-US" altLang="zh-TW" dirty="0"/>
          </a:p>
          <a:p>
            <a:pPr eaLnBrk="1" hangingPunct="1"/>
            <a:r>
              <a:rPr lang="zh-TW" altLang="en-US" dirty="0"/>
              <a:t>三、</a:t>
            </a:r>
            <a:r>
              <a:rPr lang="en-US" altLang="zh-TW" dirty="0"/>
              <a:t>103</a:t>
            </a:r>
            <a:r>
              <a:rPr lang="zh-TW" altLang="en-US" dirty="0"/>
              <a:t>年總綱公布，故採用</a:t>
            </a:r>
            <a:r>
              <a:rPr lang="en-US" altLang="zh-TW" dirty="0"/>
              <a:t>2012PISA</a:t>
            </a:r>
            <a:r>
              <a:rPr lang="zh-TW" altLang="en-US" dirty="0"/>
              <a:t>資料</a:t>
            </a:r>
            <a:endParaRPr lang="en-US" altLang="zh-TW" dirty="0"/>
          </a:p>
          <a:p>
            <a:pPr eaLnBrk="1" hangingPunct="1"/>
            <a:r>
              <a:rPr lang="zh-TW" altLang="en-US" dirty="0">
                <a:solidFill>
                  <a:srgbClr val="FF0000"/>
                </a:solidFill>
              </a:rPr>
              <a:t>四、此非象限圖</a:t>
            </a:r>
            <a:endParaRPr lang="en-US" altLang="zh-TW" dirty="0">
              <a:solidFill>
                <a:srgbClr val="FF0000"/>
              </a:solidFill>
            </a:endParaRPr>
          </a:p>
          <a:p>
            <a:pPr eaLnBrk="1" hangingPunct="1"/>
            <a:endParaRPr lang="en-US" altLang="zh-TW" dirty="0">
              <a:solidFill>
                <a:srgbClr val="FF0000"/>
              </a:solidFill>
            </a:endParaRPr>
          </a:p>
        </p:txBody>
      </p:sp>
      <p:sp>
        <p:nvSpPr>
          <p:cNvPr id="31747" name="投影片編號版面配置區 3"/>
          <p:cNvSpPr>
            <a:spLocks noGrp="1"/>
          </p:cNvSpPr>
          <p:nvPr>
            <p:ph type="sldNum" sz="quarter" idx="5"/>
          </p:nvPr>
        </p:nvSpPr>
        <p:spPr>
          <a:noFill/>
          <a:ln>
            <a:miter lim="800000"/>
            <a:headEnd/>
            <a:tailEnd/>
          </a:ln>
        </p:spPr>
        <p:txBody>
          <a:bodyPr/>
          <a:lstStyle/>
          <a:p>
            <a:fld id="{2D6881DE-065C-4BE5-B9EC-A587F60EEAC9}" type="slidenum">
              <a:rPr lang="zh-TW" altLang="en-US" smtClean="0">
                <a:solidFill>
                  <a:srgbClr val="000000"/>
                </a:solidFill>
                <a:ea typeface="新細明體" charset="-120"/>
              </a:rPr>
              <a:pPr/>
              <a:t>5</a:t>
            </a:fld>
            <a:endParaRPr lang="en-US" altLang="zh-TW">
              <a:solidFill>
                <a:srgbClr val="000000"/>
              </a:solidFill>
              <a:ea typeface="新細明體" charset="-120"/>
            </a:endParaRPr>
          </a:p>
        </p:txBody>
      </p:sp>
    </p:spTree>
    <p:extLst>
      <p:ext uri="{BB962C8B-B14F-4D97-AF65-F5344CB8AC3E}">
        <p14:creationId xmlns:p14="http://schemas.microsoft.com/office/powerpoint/2010/main" val="416079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一、學校的課程教學需要與時俱進，幫助學生面對未來的改變。</a:t>
            </a:r>
            <a:endParaRPr lang="en-US" altLang="zh-TW" dirty="0"/>
          </a:p>
          <a:p>
            <a:pPr eaLnBrk="1" hangingPunct="1">
              <a:defRPr/>
            </a:pPr>
            <a:r>
              <a:rPr lang="zh-TW" altLang="en-US" dirty="0"/>
              <a:t>二、世界經濟論壇預測第四次工業革命（</a:t>
            </a:r>
            <a:r>
              <a:rPr lang="en-US" altLang="zh-TW" dirty="0"/>
              <a:t>2020</a:t>
            </a:r>
            <a:r>
              <a:rPr lang="zh-TW" altLang="en-US" dirty="0"/>
              <a:t>年）所需要的能力，可以對應到</a:t>
            </a:r>
            <a:r>
              <a:rPr lang="zh-TW" altLang="en-US" u="sng" dirty="0"/>
              <a:t>新</a:t>
            </a:r>
            <a:r>
              <a:rPr lang="zh-TW" altLang="en-US" dirty="0"/>
              <a:t>課綱的內涵與核心素養</a:t>
            </a:r>
            <a:endParaRPr lang="en-US" altLang="zh-TW" dirty="0"/>
          </a:p>
          <a:p>
            <a:pPr eaLnBrk="1" hangingPunct="1">
              <a:defRPr/>
            </a:pPr>
            <a:r>
              <a:rPr lang="zh-TW" altLang="en-US" dirty="0"/>
              <a:t>三、可簡單舉其中一兩個能力說明，現在學校的課程有教導培養孩子具備這些能力</a:t>
            </a:r>
            <a:endParaRPr lang="en-US" altLang="zh-TW" dirty="0"/>
          </a:p>
          <a:p>
            <a:pPr eaLnBrk="1" hangingPunct="1">
              <a:defRPr/>
            </a:pPr>
            <a:endParaRPr lang="en-US" altLang="zh-TW" dirty="0"/>
          </a:p>
          <a:p>
            <a:pPr eaLnBrk="1" hangingPunct="1">
              <a:defRPr/>
            </a:pPr>
            <a:r>
              <a:rPr lang="en-US" altLang="zh-TW" dirty="0"/>
              <a:t>OECD</a:t>
            </a:r>
            <a:r>
              <a:rPr lang="zh-TW" altLang="en-US" dirty="0"/>
              <a:t> </a:t>
            </a:r>
            <a:r>
              <a:rPr lang="en-US" altLang="zh-TW" dirty="0"/>
              <a:t>2030</a:t>
            </a:r>
            <a:r>
              <a:rPr lang="zh-TW" altLang="en-US" dirty="0"/>
              <a:t>  連結</a:t>
            </a:r>
            <a:r>
              <a:rPr lang="en-US" altLang="zh-TW" dirty="0">
                <a:hlinkClick r:id="rId3"/>
              </a:rPr>
              <a:t>https://www.oecd.org/education/2030-project/</a:t>
            </a:r>
            <a:endParaRPr lang="zh-TW" altLang="en-US" dirty="0"/>
          </a:p>
        </p:txBody>
      </p:sp>
      <p:sp>
        <p:nvSpPr>
          <p:cNvPr id="33795" name="投影片編號版面配置區 3"/>
          <p:cNvSpPr>
            <a:spLocks noGrp="1"/>
          </p:cNvSpPr>
          <p:nvPr>
            <p:ph type="sldNum" sz="quarter" idx="5"/>
          </p:nvPr>
        </p:nvSpPr>
        <p:spPr>
          <a:noFill/>
          <a:ln>
            <a:miter lim="800000"/>
            <a:headEnd/>
            <a:tailEnd/>
          </a:ln>
        </p:spPr>
        <p:txBody>
          <a:bodyPr/>
          <a:lstStyle/>
          <a:p>
            <a:fld id="{68A96D81-C482-4111-A522-A2FAD1D3F731}" type="slidenum">
              <a:rPr lang="zh-TW" altLang="en-US" smtClean="0">
                <a:ea typeface="新細明體" charset="-120"/>
              </a:rPr>
              <a:pPr/>
              <a:t>6</a:t>
            </a:fld>
            <a:endParaRPr lang="en-US" altLang="zh-TW">
              <a:ea typeface="新細明體" charset="-120"/>
            </a:endParaRPr>
          </a:p>
        </p:txBody>
      </p:sp>
    </p:spTree>
    <p:extLst>
      <p:ext uri="{BB962C8B-B14F-4D97-AF65-F5344CB8AC3E}">
        <p14:creationId xmlns:p14="http://schemas.microsoft.com/office/powerpoint/2010/main" val="155462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r>
              <a:rPr lang="en-US" altLang="zh-TW"/>
              <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6038" y="9439275"/>
            <a:ext cx="2949575" cy="498475"/>
          </a:xfrm>
          <a:prstGeom prst="rect">
            <a:avLst/>
          </a:prstGeom>
          <a:noFill/>
          <a:ln w="9525">
            <a:noFill/>
            <a:miter lim="800000"/>
            <a:headEnd/>
            <a:tailEnd/>
          </a:ln>
        </p:spPr>
        <p:txBody>
          <a:bodyPr lIns="91541" tIns="45769" rIns="91541" bIns="45769" anchor="b"/>
          <a:lstStyle/>
          <a:p>
            <a:pPr algn="r"/>
            <a:fld id="{D15F5E11-39FE-4ACE-8BBB-9003170607C1}" type="slidenum">
              <a:rPr kumimoji="0" lang="zh-TW" altLang="en-US" sz="1200">
                <a:latin typeface="Calibri" pitchFamily="34" charset="0"/>
              </a:rPr>
              <a:pPr algn="r"/>
              <a:t>7</a:t>
            </a:fld>
            <a:endParaRPr kumimoji="0" lang="en-US" altLang="zh-TW" sz="1200">
              <a:latin typeface="Calibri" pitchFamily="34" charset="0"/>
            </a:endParaRPr>
          </a:p>
        </p:txBody>
      </p:sp>
    </p:spTree>
    <p:extLst>
      <p:ext uri="{BB962C8B-B14F-4D97-AF65-F5344CB8AC3E}">
        <p14:creationId xmlns:p14="http://schemas.microsoft.com/office/powerpoint/2010/main" val="176844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8</a:t>
            </a:fld>
            <a:endParaRPr lang="en-US" altLang="zh-TW">
              <a:ea typeface="新細明體" charset="-120"/>
            </a:endParaRPr>
          </a:p>
        </p:txBody>
      </p:sp>
    </p:spTree>
    <p:extLst>
      <p:ext uri="{BB962C8B-B14F-4D97-AF65-F5344CB8AC3E}">
        <p14:creationId xmlns:p14="http://schemas.microsoft.com/office/powerpoint/2010/main" val="361067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12basic.edu.tw/temp/brochure2.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a:stretch>
        </a:blipFill>
        <a:effectLst/>
      </p:bgPr>
    </p:bg>
    <p:spTree>
      <p:nvGrpSpPr>
        <p:cNvPr id="1" name=""/>
        <p:cNvGrpSpPr/>
        <p:nvPr/>
      </p:nvGrpSpPr>
      <p:grpSpPr>
        <a:xfrm>
          <a:off x="0" y="0"/>
          <a:ext cx="0" cy="0"/>
          <a:chOff x="0" y="0"/>
          <a:chExt cx="0" cy="0"/>
        </a:xfrm>
      </p:grpSpPr>
      <p:sp>
        <p:nvSpPr>
          <p:cNvPr id="9" name="矩形 8"/>
          <p:cNvSpPr/>
          <p:nvPr/>
        </p:nvSpPr>
        <p:spPr>
          <a:xfrm>
            <a:off x="1475656" y="3429000"/>
            <a:ext cx="6429420" cy="5232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zh-TW" altLang="en-US" sz="2800" b="1" spc="150" dirty="0">
                <a:ln w="11430"/>
                <a:solidFill>
                  <a:srgbClr val="C00000"/>
                </a:solidFill>
                <a:latin typeface="微軟正黑體" pitchFamily="34" charset="-120"/>
                <a:ea typeface="微軟正黑體" pitchFamily="34" charset="-120"/>
              </a:rPr>
              <a:t>（</a:t>
            </a:r>
            <a:r>
              <a:rPr lang="zh-TW" altLang="en-US" sz="2800" b="1" spc="150" dirty="0">
                <a:ln w="11430"/>
                <a:solidFill>
                  <a:srgbClr val="C00000"/>
                </a:solidFill>
                <a:latin typeface="微軟正黑體" pitchFamily="34" charset="-120"/>
                <a:ea typeface="微軟正黑體" pitchFamily="34" charset="-120"/>
                <a:cs typeface="Arial" pitchFamily="34" charset="0"/>
              </a:rPr>
              <a:t>國民中小學階段公播版</a:t>
            </a:r>
            <a:r>
              <a:rPr lang="en-US" altLang="zh-TW" sz="2800" b="1" spc="150" dirty="0">
                <a:ln w="11430"/>
                <a:solidFill>
                  <a:srgbClr val="C00000"/>
                </a:solidFill>
                <a:latin typeface="微軟正黑體" pitchFamily="34" charset="-120"/>
                <a:ea typeface="微軟正黑體" pitchFamily="34" charset="-120"/>
                <a:cs typeface="Arial" pitchFamily="34" charset="0"/>
              </a:rPr>
              <a:t>—</a:t>
            </a:r>
            <a:r>
              <a:rPr lang="zh-TW" altLang="en-US" sz="2800" b="1" spc="150" dirty="0">
                <a:ln w="11430"/>
                <a:solidFill>
                  <a:srgbClr val="C00000"/>
                </a:solidFill>
                <a:latin typeface="微軟正黑體" pitchFamily="34" charset="-120"/>
                <a:ea typeface="微軟正黑體" pitchFamily="34" charset="-120"/>
                <a:cs typeface="Arial" pitchFamily="34" charset="0"/>
              </a:rPr>
              <a:t>完整篇）</a:t>
            </a:r>
            <a:endParaRPr lang="zh-TW" altLang="en-US" sz="2800" b="1" spc="150" dirty="0">
              <a:ln w="11430"/>
              <a:solidFill>
                <a:srgbClr val="C00000"/>
              </a:solidFill>
              <a:latin typeface="Arial" pitchFamily="34" charset="0"/>
              <a:ea typeface="新細明體" pitchFamily="18" charset="-120"/>
            </a:endParaRPr>
          </a:p>
        </p:txBody>
      </p:sp>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第七版</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9206"/>
            <a:ext cx="2003268" cy="20287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6">
            <a:hlinkClick r:id="rId3"/>
          </p:cNvPr>
          <p:cNvSpPr txBox="1">
            <a:spLocks noChangeArrowheads="1"/>
          </p:cNvSpPr>
          <p:nvPr/>
        </p:nvSpPr>
        <p:spPr bwMode="auto">
          <a:xfrm>
            <a:off x="5222028" y="5601372"/>
            <a:ext cx="3851920" cy="523220"/>
          </a:xfrm>
          <a:prstGeom prst="rect">
            <a:avLst/>
          </a:prstGeom>
          <a:noFill/>
          <a:ln w="9525">
            <a:noFill/>
            <a:miter lim="800000"/>
            <a:headEnd/>
            <a:tailEnd/>
          </a:ln>
        </p:spPr>
        <p:txBody>
          <a:bodyPr wrap="square">
            <a:spAutoFit/>
          </a:bodyPr>
          <a:lstStyle/>
          <a:p>
            <a:pPr algn="r"/>
            <a:r>
              <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a:t>
            </a:r>
            <a:endPar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endParaRPr>
          </a:p>
          <a:p>
            <a:pPr algn="r"/>
            <a:r>
              <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rPr>
              <a:t>http://12basic.edu.tw/temp/brochure2.pdf</a:t>
            </a:r>
            <a:endPar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7996405" y="655564"/>
            <a:ext cx="730788" cy="507432"/>
            <a:chOff x="4187222" y="395028"/>
            <a:chExt cx="1944212" cy="1349989"/>
          </a:xfrm>
          <a:solidFill>
            <a:srgbClr val="FCE4EC"/>
          </a:solidFill>
        </p:grpSpPr>
        <p:sp>
          <p:nvSpPr>
            <p:cNvPr id="3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 name="流程圖: 接點 8"/>
          <p:cNvSpPr/>
          <p:nvPr/>
        </p:nvSpPr>
        <p:spPr>
          <a:xfrm>
            <a:off x="2644628" y="2215476"/>
            <a:ext cx="3554818" cy="3554818"/>
          </a:xfrm>
          <a:prstGeom prst="flowChartConnector">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流程圖: 接點 1"/>
          <p:cNvSpPr/>
          <p:nvPr/>
        </p:nvSpPr>
        <p:spPr>
          <a:xfrm>
            <a:off x="3217465" y="4264358"/>
            <a:ext cx="1191873" cy="1191873"/>
          </a:xfrm>
          <a:prstGeom prst="flowChartConnector">
            <a:avLst/>
          </a:prstGeom>
          <a:solidFill>
            <a:srgbClr val="E651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4785690" y="3118263"/>
            <a:ext cx="1191873" cy="1191873"/>
          </a:xfrm>
          <a:prstGeom prst="flowChartConnector">
            <a:avLst/>
          </a:prstGeom>
          <a:solidFill>
            <a:srgbClr val="9C27B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流程圖: 接點 22"/>
          <p:cNvSpPr/>
          <p:nvPr/>
        </p:nvSpPr>
        <p:spPr>
          <a:xfrm>
            <a:off x="2894846" y="3117622"/>
            <a:ext cx="1191873" cy="1191873"/>
          </a:xfrm>
          <a:prstGeom prst="flowChartConnector">
            <a:avLst/>
          </a:prstGeom>
          <a:solidFill>
            <a:srgbClr val="3D964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3838155" y="2395217"/>
            <a:ext cx="1191873" cy="1191873"/>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接點 24"/>
          <p:cNvSpPr/>
          <p:nvPr/>
        </p:nvSpPr>
        <p:spPr>
          <a:xfrm>
            <a:off x="4406314" y="4248587"/>
            <a:ext cx="1191873" cy="1191873"/>
          </a:xfrm>
          <a:prstGeom prst="flowChartConnector">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028131" y="3598831"/>
            <a:ext cx="800219" cy="830997"/>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五大</a:t>
            </a:r>
            <a:endParaRPr lang="en-US" altLang="zh-TW" sz="2400" b="1">
              <a:latin typeface="微軟正黑體" panose="020B0604030504040204" pitchFamily="34" charset="-120"/>
              <a:ea typeface="微軟正黑體" panose="020B0604030504040204" pitchFamily="34" charset="-120"/>
            </a:endParaRPr>
          </a:p>
          <a:p>
            <a:r>
              <a:rPr lang="zh-TW" altLang="en-US" sz="2400" b="1">
                <a:latin typeface="微軟正黑體" panose="020B0604030504040204" pitchFamily="34" charset="-120"/>
                <a:ea typeface="微軟正黑體" panose="020B0604030504040204" pitchFamily="34" charset="-120"/>
              </a:rPr>
              <a:t>理念</a:t>
            </a:r>
          </a:p>
        </p:txBody>
      </p:sp>
      <p:grpSp>
        <p:nvGrpSpPr>
          <p:cNvPr id="6" name="群組 5"/>
          <p:cNvGrpSpPr/>
          <p:nvPr/>
        </p:nvGrpSpPr>
        <p:grpSpPr>
          <a:xfrm>
            <a:off x="3135962" y="2622811"/>
            <a:ext cx="2626439" cy="2609390"/>
            <a:chOff x="3278560" y="3137196"/>
            <a:chExt cx="2626439" cy="2609390"/>
          </a:xfrm>
        </p:grpSpPr>
        <p:sp>
          <p:nvSpPr>
            <p:cNvPr id="3" name="文字方塊 2"/>
            <p:cNvSpPr txBox="1"/>
            <p:nvPr/>
          </p:nvSpPr>
          <p:spPr>
            <a:xfrm>
              <a:off x="4203122" y="3137196"/>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有教</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無類</a:t>
              </a:r>
            </a:p>
          </p:txBody>
        </p:sp>
        <p:sp>
          <p:nvSpPr>
            <p:cNvPr id="17" name="文字方塊 16"/>
            <p:cNvSpPr txBox="1"/>
            <p:nvPr/>
          </p:nvSpPr>
          <p:spPr>
            <a:xfrm>
              <a:off x="5207372" y="3914025"/>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因材</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施教</a:t>
              </a:r>
            </a:p>
          </p:txBody>
        </p:sp>
        <p:sp>
          <p:nvSpPr>
            <p:cNvPr id="18" name="文字方塊 17"/>
            <p:cNvSpPr txBox="1"/>
            <p:nvPr/>
          </p:nvSpPr>
          <p:spPr>
            <a:xfrm>
              <a:off x="4823812" y="5038700"/>
              <a:ext cx="697627" cy="707886"/>
            </a:xfrm>
            <a:prstGeom prst="rect">
              <a:avLst/>
            </a:prstGeom>
            <a:noFill/>
          </p:spPr>
          <p:txBody>
            <a:bodyPr wrap="none"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rPr>
                <a:t>適性</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揚才</a:t>
              </a:r>
            </a:p>
          </p:txBody>
        </p:sp>
        <p:sp>
          <p:nvSpPr>
            <p:cNvPr id="19" name="文字方塊 18"/>
            <p:cNvSpPr txBox="1"/>
            <p:nvPr/>
          </p:nvSpPr>
          <p:spPr>
            <a:xfrm>
              <a:off x="3607185" y="5038700"/>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多元</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進路</a:t>
              </a:r>
            </a:p>
          </p:txBody>
        </p:sp>
        <p:sp>
          <p:nvSpPr>
            <p:cNvPr id="20" name="文字方塊 19"/>
            <p:cNvSpPr txBox="1"/>
            <p:nvPr/>
          </p:nvSpPr>
          <p:spPr>
            <a:xfrm>
              <a:off x="3278560" y="3923087"/>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優質</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銜接</a:t>
              </a: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sp>
        <p:nvSpPr>
          <p:cNvPr id="10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105" name="文字方塊 10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107" name="矩形 106"/>
          <p:cNvSpPr/>
          <p:nvPr/>
        </p:nvSpPr>
        <p:spPr>
          <a:xfrm>
            <a:off x="766762" y="1351591"/>
            <a:ext cx="8377237"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透過十二年國教的契機，落實課程連貫及統整</a:t>
            </a:r>
          </a:p>
        </p:txBody>
      </p:sp>
      <p:sp>
        <p:nvSpPr>
          <p:cNvPr id="106" name="矩形 105"/>
          <p:cNvSpPr/>
          <p:nvPr/>
        </p:nvSpPr>
        <p:spPr>
          <a:xfrm>
            <a:off x="0" y="6101957"/>
            <a:ext cx="9143999" cy="75604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9" name="群組 108"/>
          <p:cNvGrpSpPr/>
          <p:nvPr/>
        </p:nvGrpSpPr>
        <p:grpSpPr>
          <a:xfrm>
            <a:off x="25685" y="6292047"/>
            <a:ext cx="9031035" cy="577667"/>
            <a:chOff x="25685" y="6268343"/>
            <a:chExt cx="9031035" cy="601371"/>
          </a:xfrm>
          <a:solidFill>
            <a:srgbClr val="C8195D"/>
          </a:solidFill>
        </p:grpSpPr>
        <p:grpSp>
          <p:nvGrpSpPr>
            <p:cNvPr id="110" name="群組 109"/>
            <p:cNvGrpSpPr/>
            <p:nvPr/>
          </p:nvGrpSpPr>
          <p:grpSpPr>
            <a:xfrm>
              <a:off x="4621601" y="6268343"/>
              <a:ext cx="4435119" cy="601371"/>
              <a:chOff x="-5484118" y="5157192"/>
              <a:chExt cx="4435119" cy="608869"/>
            </a:xfrm>
            <a:grpFill/>
          </p:grpSpPr>
          <p:grpSp>
            <p:nvGrpSpPr>
              <p:cNvPr id="145" name="群組 144"/>
              <p:cNvGrpSpPr/>
              <p:nvPr/>
            </p:nvGrpSpPr>
            <p:grpSpPr>
              <a:xfrm>
                <a:off x="-3193926" y="5157192"/>
                <a:ext cx="2144927" cy="586573"/>
                <a:chOff x="-3218928" y="3252179"/>
                <a:chExt cx="2144927" cy="586573"/>
              </a:xfrm>
              <a:grpFill/>
            </p:grpSpPr>
            <p:sp>
              <p:nvSpPr>
                <p:cNvPr id="161" name="流程圖: 接點 16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流程圖: 接點 16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a:off x="-5484118" y="5179488"/>
                <a:ext cx="2144927" cy="586573"/>
                <a:chOff x="-5077072" y="3404579"/>
                <a:chExt cx="2144927" cy="586573"/>
              </a:xfrm>
              <a:grpFill/>
            </p:grpSpPr>
            <p:sp>
              <p:nvSpPr>
                <p:cNvPr id="147" name="流程圖: 接點 14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8" name="流程圖: 接點 14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9" name="流程圖: 接點 14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0" name="流程圖: 接點 14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1" name="流程圖: 接點 15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11" name="群組 110"/>
            <p:cNvGrpSpPr/>
            <p:nvPr/>
          </p:nvGrpSpPr>
          <p:grpSpPr>
            <a:xfrm>
              <a:off x="25685" y="6268343"/>
              <a:ext cx="4435119" cy="601371"/>
              <a:chOff x="-5484118" y="5157192"/>
              <a:chExt cx="4435119" cy="608869"/>
            </a:xfrm>
            <a:grpFill/>
          </p:grpSpPr>
          <p:grpSp>
            <p:nvGrpSpPr>
              <p:cNvPr id="115" name="群組 114"/>
              <p:cNvGrpSpPr/>
              <p:nvPr/>
            </p:nvGrpSpPr>
            <p:grpSpPr>
              <a:xfrm>
                <a:off x="-3193926" y="5157192"/>
                <a:ext cx="2144927" cy="586573"/>
                <a:chOff x="-3218928" y="3252179"/>
                <a:chExt cx="2144927" cy="586573"/>
              </a:xfrm>
              <a:grpFill/>
            </p:grpSpPr>
            <p:sp>
              <p:nvSpPr>
                <p:cNvPr id="131" name="流程圖: 接點 13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流程圖: 接點 13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流程圖: 接點 13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流程圖: 接點 13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流程圖: 接點 13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6" name="流程圖: 接點 13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7" name="流程圖: 接點 13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流程圖: 接點 13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流程圖: 接點 13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流程圖: 接點 13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流程圖: 接點 14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流程圖: 接點 14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3" name="流程圖: 接點 14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484118" y="5179488"/>
                <a:ext cx="2144927" cy="586573"/>
                <a:chOff x="-5077072" y="3404579"/>
                <a:chExt cx="2144927" cy="586573"/>
              </a:xfrm>
              <a:grpFill/>
            </p:grpSpPr>
            <p:sp>
              <p:nvSpPr>
                <p:cNvPr id="117" name="流程圖: 接點 11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流程圖: 接點 11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流程圖: 接點 12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流程圖: 接點 12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流程圖: 接點 12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接點 12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流程圖: 接點 12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流程圖: 接點 12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流程圖: 接點 12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流程圖: 接點 12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流程圖: 接點 12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流程圖: 接點 12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2" name="流程圖: 接點 111"/>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85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2" grpId="0" animBg="1"/>
      <p:bldP spid="23" grpId="0" animBg="1"/>
      <p:bldP spid="24" grpId="0" animBg="1"/>
      <p:bldP spid="25"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39126" y="2809087"/>
            <a:ext cx="3707468" cy="1929725"/>
          </a:xfrm>
          <a:prstGeom prst="roundRect">
            <a:avLst>
              <a:gd name="adj" fmla="val 5645"/>
            </a:avLst>
          </a:prstGeom>
          <a:solidFill>
            <a:srgbClr val="FFF3E0"/>
          </a:solidFill>
          <a:ln w="38100" cap="rnd">
            <a:noFill/>
          </a:ln>
        </p:spPr>
        <p:txBody>
          <a:bodyPr rtlCol="0" anchor="ctr"/>
          <a:lstStyle/>
          <a:p>
            <a:pPr algn="ctr"/>
            <a:endParaRPr lang="zh-TW" altLang="en-US"/>
          </a:p>
        </p:txBody>
      </p:sp>
      <p:sp>
        <p:nvSpPr>
          <p:cNvPr id="2" name="圓角矩形 1"/>
          <p:cNvSpPr/>
          <p:nvPr/>
        </p:nvSpPr>
        <p:spPr>
          <a:xfrm>
            <a:off x="1187623" y="3318784"/>
            <a:ext cx="3960441" cy="599829"/>
          </a:xfrm>
          <a:prstGeom prst="roundRect">
            <a:avLst/>
          </a:prstGeom>
          <a:solidFill>
            <a:srgbClr val="FFF3E0"/>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E65100"/>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肆、政府層級的整備與推動</a:t>
            </a:r>
          </a:p>
        </p:txBody>
      </p:sp>
      <p:sp>
        <p:nvSpPr>
          <p:cNvPr id="28" name="文字方塊 27"/>
          <p:cNvSpPr txBox="1"/>
          <p:nvPr/>
        </p:nvSpPr>
        <p:spPr>
          <a:xfrm>
            <a:off x="1293955" y="5372908"/>
            <a:ext cx="521036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伍、學校實踐新課綱的第一哩路</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pic>
        <p:nvPicPr>
          <p:cNvPr id="87" name="圖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011038"/>
            <a:ext cx="1132965" cy="1147368"/>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381271" y="2960401"/>
            <a:ext cx="3223178" cy="172354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一、新課綱研修機制</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二、總綱公布</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三、十二年國民基本</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教育課程綱要</a:t>
            </a:r>
          </a:p>
        </p:txBody>
      </p:sp>
      <p:grpSp>
        <p:nvGrpSpPr>
          <p:cNvPr id="54" name="群組 53"/>
          <p:cNvGrpSpPr/>
          <p:nvPr/>
        </p:nvGrpSpPr>
        <p:grpSpPr>
          <a:xfrm>
            <a:off x="6727054" y="5040739"/>
            <a:ext cx="1051764" cy="1324950"/>
            <a:chOff x="5824492" y="2760936"/>
            <a:chExt cx="2627381" cy="3309818"/>
          </a:xfrm>
        </p:grpSpPr>
        <p:grpSp>
          <p:nvGrpSpPr>
            <p:cNvPr id="55" name="群組 54"/>
            <p:cNvGrpSpPr/>
            <p:nvPr/>
          </p:nvGrpSpPr>
          <p:grpSpPr>
            <a:xfrm>
              <a:off x="5824492" y="2760936"/>
              <a:ext cx="2627381" cy="1690147"/>
              <a:chOff x="5771788" y="3043525"/>
              <a:chExt cx="514470" cy="294608"/>
            </a:xfrm>
            <a:solidFill>
              <a:srgbClr val="FFB74D"/>
            </a:solidFill>
            <a:effectLst>
              <a:outerShdw blurRad="50800" dist="38100" dir="5400000" algn="t" rotWithShape="0">
                <a:prstClr val="black">
                  <a:alpha val="20000"/>
                </a:prstClr>
              </a:outerShdw>
            </a:effectLst>
          </p:grpSpPr>
          <p:grpSp>
            <p:nvGrpSpPr>
              <p:cNvPr id="90" name="群組 89"/>
              <p:cNvGrpSpPr/>
              <p:nvPr/>
            </p:nvGrpSpPr>
            <p:grpSpPr>
              <a:xfrm>
                <a:off x="5771788" y="3043525"/>
                <a:ext cx="514470" cy="294608"/>
                <a:chOff x="1475656" y="2780928"/>
                <a:chExt cx="6248400" cy="3578101"/>
              </a:xfrm>
              <a:grpFill/>
            </p:grpSpPr>
            <p:sp>
              <p:nvSpPr>
                <p:cNvPr id="99" name="手繪多邊形 98"/>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手繪多邊形 99"/>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手繪多邊形 100"/>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865134" y="3120178"/>
                <a:ext cx="93421" cy="142489"/>
                <a:chOff x="5865134" y="3120178"/>
                <a:chExt cx="93421" cy="142489"/>
              </a:xfrm>
              <a:grpFill/>
            </p:grpSpPr>
            <p:sp>
              <p:nvSpPr>
                <p:cNvPr id="96" name="圓角矩形 95"/>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7" name="圓角矩形 96"/>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8" name="圓角矩形 97"/>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92" name="群組 91"/>
              <p:cNvGrpSpPr/>
              <p:nvPr/>
            </p:nvGrpSpPr>
            <p:grpSpPr>
              <a:xfrm flipH="1">
                <a:off x="6096665" y="3116784"/>
                <a:ext cx="93421" cy="142489"/>
                <a:chOff x="5865134" y="3120178"/>
                <a:chExt cx="93421" cy="142489"/>
              </a:xfrm>
              <a:grpFill/>
            </p:grpSpPr>
            <p:sp>
              <p:nvSpPr>
                <p:cNvPr id="93" name="圓角矩形 92"/>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4" name="圓角矩形 93"/>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5" name="圓角矩形 94"/>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58" name="群組 57"/>
            <p:cNvGrpSpPr/>
            <p:nvPr/>
          </p:nvGrpSpPr>
          <p:grpSpPr>
            <a:xfrm flipH="1">
              <a:off x="7256192" y="4036333"/>
              <a:ext cx="760927" cy="2034421"/>
              <a:chOff x="8017743" y="1806754"/>
              <a:chExt cx="760927" cy="2034421"/>
            </a:xfrm>
            <a:solidFill>
              <a:srgbClr val="FFB74D"/>
            </a:solidFill>
          </p:grpSpPr>
          <p:grpSp>
            <p:nvGrpSpPr>
              <p:cNvPr id="59" name="群組 58"/>
              <p:cNvGrpSpPr/>
              <p:nvPr/>
            </p:nvGrpSpPr>
            <p:grpSpPr>
              <a:xfrm rot="19621599">
                <a:off x="8124860" y="1806754"/>
                <a:ext cx="653810" cy="1168618"/>
                <a:chOff x="-171537" y="3056620"/>
                <a:chExt cx="2038340" cy="3643323"/>
              </a:xfrm>
              <a:grpFill/>
            </p:grpSpPr>
            <p:sp>
              <p:nvSpPr>
                <p:cNvPr id="83" name="甜甜圈 8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4" name="圓角矩形 8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5" name="橢圓 8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矩形 8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矩形 87"/>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圓角矩形 88"/>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0" name="群組 59"/>
              <p:cNvGrpSpPr/>
              <p:nvPr/>
            </p:nvGrpSpPr>
            <p:grpSpPr>
              <a:xfrm flipH="1">
                <a:off x="8017743" y="2598850"/>
                <a:ext cx="548076" cy="1242325"/>
                <a:chOff x="9890871" y="2661512"/>
                <a:chExt cx="1591112" cy="3606576"/>
              </a:xfrm>
              <a:grpFill/>
            </p:grpSpPr>
            <p:sp>
              <p:nvSpPr>
                <p:cNvPr id="61" name="流程圖: 接點 6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圓角矩形 7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Tree>
    <p:extLst>
      <p:ext uri="{BB962C8B-B14F-4D97-AF65-F5344CB8AC3E}">
        <p14:creationId xmlns:p14="http://schemas.microsoft.com/office/powerpoint/2010/main" val="3466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992239217"/>
              </p:ext>
            </p:extLst>
          </p:nvPr>
        </p:nvGraphicFramePr>
        <p:xfrm>
          <a:off x="683568" y="2132856"/>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化同側角落矩形 2"/>
          <p:cNvSpPr/>
          <p:nvPr/>
        </p:nvSpPr>
        <p:spPr>
          <a:xfrm>
            <a:off x="1268196" y="1629205"/>
            <a:ext cx="1368152" cy="537567"/>
          </a:xfrm>
          <a:prstGeom prst="round2SameRect">
            <a:avLst>
              <a:gd name="adj1" fmla="val 50000"/>
              <a:gd name="adj2" fmla="val 0"/>
            </a:avLst>
          </a:prstGeom>
          <a:solidFill>
            <a:srgbClr val="F8BBD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圓角化同側角落矩形 37"/>
          <p:cNvSpPr/>
          <p:nvPr/>
        </p:nvSpPr>
        <p:spPr>
          <a:xfrm>
            <a:off x="3923928" y="1621682"/>
            <a:ext cx="1368152" cy="537567"/>
          </a:xfrm>
          <a:prstGeom prst="round2SameRect">
            <a:avLst>
              <a:gd name="adj1" fmla="val 50000"/>
              <a:gd name="adj2" fmla="val 0"/>
            </a:avLst>
          </a:prstGeom>
          <a:solidFill>
            <a:srgbClr val="C8E6C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圓角化同側角落矩形 38"/>
          <p:cNvSpPr/>
          <p:nvPr/>
        </p:nvSpPr>
        <p:spPr>
          <a:xfrm>
            <a:off x="6610671" y="1621682"/>
            <a:ext cx="1368152" cy="537567"/>
          </a:xfrm>
          <a:prstGeom prst="round2SameRect">
            <a:avLst>
              <a:gd name="adj1" fmla="val 50000"/>
              <a:gd name="adj2" fmla="val 0"/>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584109"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研發</a:t>
            </a:r>
            <a:endParaRPr lang="zh-TW" altLang="en-US" sz="2400"/>
          </a:p>
        </p:txBody>
      </p:sp>
      <p:sp>
        <p:nvSpPr>
          <p:cNvPr id="41" name="矩形 40"/>
          <p:cNvSpPr/>
          <p:nvPr/>
        </p:nvSpPr>
        <p:spPr>
          <a:xfrm>
            <a:off x="4211960"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審議</a:t>
            </a:r>
            <a:endParaRPr lang="zh-TW" altLang="en-US" sz="2400"/>
          </a:p>
        </p:txBody>
      </p:sp>
      <p:sp>
        <p:nvSpPr>
          <p:cNvPr id="42" name="矩形 41"/>
          <p:cNvSpPr/>
          <p:nvPr/>
        </p:nvSpPr>
        <p:spPr>
          <a:xfrm>
            <a:off x="6883620" y="1697584"/>
            <a:ext cx="800219"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協作</a:t>
            </a:r>
          </a:p>
        </p:txBody>
      </p:sp>
      <p:sp>
        <p:nvSpPr>
          <p:cNvPr id="47" name="矩形 5">
            <a:hlinkClick r:id="rId8"/>
          </p:cNvPr>
          <p:cNvSpPr>
            <a:spLocks noChangeArrowheads="1"/>
          </p:cNvSpPr>
          <p:nvPr/>
        </p:nvSpPr>
        <p:spPr bwMode="auto">
          <a:xfrm>
            <a:off x="323528" y="6325319"/>
            <a:ext cx="8328311" cy="276999"/>
          </a:xfrm>
          <a:prstGeom prst="rect">
            <a:avLst/>
          </a:prstGeom>
          <a:noFill/>
          <a:ln w="9525">
            <a:noFill/>
            <a:miter lim="800000"/>
            <a:headEnd/>
            <a:tailEnd/>
          </a:ln>
        </p:spPr>
        <p:txBody>
          <a:bodyPr wrap="square">
            <a:spAutoFit/>
          </a:bodyPr>
          <a:lstStyle/>
          <a:p>
            <a:pPr algn="r" eaLnBrk="0" hangingPunct="0"/>
            <a:r>
              <a:rPr lang="zh-TW" altLang="en-US" sz="1200" dirty="0">
                <a:solidFill>
                  <a:schemeClr val="tx1">
                    <a:lumMod val="50000"/>
                    <a:lumOff val="50000"/>
                  </a:schemeClr>
                </a:solidFill>
                <a:latin typeface="微軟正黑體" panose="020B0604030504040204" pitchFamily="34" charset="-120"/>
                <a:ea typeface="微軟正黑體" panose="020B0604030504040204" pitchFamily="34" charset="-120"/>
              </a:rPr>
              <a:t>相關會議規則、紀錄等，請見國教院網頁</a:t>
            </a:r>
            <a:r>
              <a:rPr lang="en-US" altLang="zh-TW" sz="1200" dirty="0">
                <a:solidFill>
                  <a:schemeClr val="tx1">
                    <a:lumMod val="50000"/>
                    <a:lumOff val="50000"/>
                  </a:schemeClr>
                </a:solidFill>
                <a:latin typeface="微軟正黑體" panose="020B0604030504040204" pitchFamily="34" charset="-120"/>
                <a:ea typeface="微軟正黑體" panose="020B0604030504040204" pitchFamily="34" charset="-120"/>
              </a:rPr>
              <a:t> http://www.naer.edu.tw/bin/home.php</a:t>
            </a:r>
            <a:endParaRPr lang="zh-TW" altLang="en-US" sz="12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11</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一、新課綱研修機制</a:t>
            </a:r>
          </a:p>
        </p:txBody>
      </p:sp>
    </p:spTree>
    <p:extLst>
      <p:ext uri="{BB962C8B-B14F-4D97-AF65-F5344CB8AC3E}">
        <p14:creationId xmlns:p14="http://schemas.microsoft.com/office/powerpoint/2010/main" val="756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6070" y="3012570"/>
            <a:ext cx="5057775" cy="2308324"/>
          </a:xfrm>
          <a:prstGeom prst="rect">
            <a:avLst/>
          </a:prstGeom>
        </p:spPr>
        <p:txBody>
          <a:bodyPr>
            <a:spAutoFit/>
          </a:bodyPr>
          <a:lstStyle/>
          <a:p>
            <a:pPr algn="just" eaLnBrk="0" hangingPunct="0">
              <a:spcBef>
                <a:spcPts val="1200"/>
              </a:spcBef>
              <a:buClr>
                <a:srgbClr val="C00000"/>
              </a:buClr>
              <a:defRPr/>
            </a:pPr>
            <a:r>
              <a:rPr lang="zh-TW" altLang="en-US" sz="2400" dirty="0">
                <a:latin typeface="微軟正黑體" panose="020B0604030504040204" pitchFamily="34" charset="-120"/>
                <a:ea typeface="微軟正黑體" panose="020B0604030504040204" pitchFamily="34" charset="-120"/>
              </a:rPr>
              <a:t>另於</a:t>
            </a:r>
            <a:r>
              <a:rPr lang="en-US" altLang="zh-TW" sz="2400" dirty="0">
                <a:latin typeface="微軟正黑體" panose="020B0604030504040204" pitchFamily="34" charset="-120"/>
                <a:ea typeface="微軟正黑體" panose="020B0604030504040204" pitchFamily="34" charset="-120"/>
              </a:rPr>
              <a:t>106</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28</a:t>
            </a:r>
            <a:r>
              <a:rPr lang="zh-TW" altLang="en-US" sz="2400" dirty="0">
                <a:latin typeface="微軟正黑體" panose="020B0604030504040204" pitchFamily="34" charset="-120"/>
                <a:ea typeface="微軟正黑體" panose="020B0604030504040204" pitchFamily="34" charset="-120"/>
              </a:rPr>
              <a:t>日宣布：</a:t>
            </a:r>
            <a:endParaRPr lang="en-US" altLang="zh-TW" sz="2400" dirty="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dirty="0">
                <a:latin typeface="微軟正黑體" panose="020B0604030504040204" pitchFamily="34" charset="-120"/>
                <a:ea typeface="微軟正黑體" panose="020B0604030504040204" pitchFamily="34" charset="-120"/>
              </a:rPr>
              <a:t>原訂自</a:t>
            </a:r>
            <a:r>
              <a:rPr lang="en-US" altLang="zh-TW" sz="2400" dirty="0">
                <a:latin typeface="微軟正黑體" panose="020B0604030504040204" pitchFamily="34" charset="-120"/>
                <a:ea typeface="微軟正黑體" panose="020B0604030504040204" pitchFamily="34" charset="-120"/>
              </a:rPr>
              <a:t>107</a:t>
            </a:r>
            <a:r>
              <a:rPr lang="zh-TW" altLang="en-US" sz="2400" dirty="0">
                <a:latin typeface="微軟正黑體" panose="020B0604030504040204" pitchFamily="34" charset="-120"/>
                <a:ea typeface="微軟正黑體" panose="020B0604030504040204" pitchFamily="34" charset="-120"/>
              </a:rPr>
              <a:t>學年度起，</a:t>
            </a:r>
            <a:endParaRPr lang="en-US" altLang="zh-TW" sz="2400" dirty="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dirty="0">
                <a:latin typeface="微軟正黑體" panose="020B0604030504040204" pitchFamily="34" charset="-120"/>
                <a:ea typeface="微軟正黑體" panose="020B0604030504040204" pitchFamily="34" charset="-120"/>
              </a:rPr>
              <a:t>調整至</a:t>
            </a:r>
            <a:r>
              <a:rPr lang="en-US" altLang="zh-TW" sz="2400" dirty="0">
                <a:latin typeface="微軟正黑體" pitchFamily="34" charset="-120"/>
                <a:ea typeface="微軟正黑體" pitchFamily="34" charset="-120"/>
              </a:rPr>
              <a:t>108</a:t>
            </a:r>
            <a:r>
              <a:rPr lang="zh-TW" altLang="en-US" sz="2400" dirty="0">
                <a:latin typeface="微軟正黑體" pitchFamily="34" charset="-120"/>
                <a:ea typeface="微軟正黑體" pitchFamily="34" charset="-120"/>
              </a:rPr>
              <a:t>學年度</a:t>
            </a:r>
            <a:endParaRPr lang="en-US" altLang="zh-TW" sz="2400" dirty="0">
              <a:latin typeface="微軟正黑體" pitchFamily="34" charset="-120"/>
              <a:ea typeface="微軟正黑體" pitchFamily="34" charset="-120"/>
            </a:endParaRPr>
          </a:p>
          <a:p>
            <a:pPr eaLnBrk="0" hangingPunct="0">
              <a:spcBef>
                <a:spcPts val="0"/>
              </a:spcBef>
              <a:buClr>
                <a:srgbClr val="C00000"/>
              </a:buClr>
              <a:defRPr/>
            </a:pPr>
            <a:r>
              <a:rPr lang="zh-TW" altLang="en-US" sz="2400" dirty="0">
                <a:latin typeface="微軟正黑體" pitchFamily="34" charset="-120"/>
                <a:ea typeface="微軟正黑體" pitchFamily="34" charset="-120"/>
              </a:rPr>
              <a:t>從國民小學、國民中學</a:t>
            </a:r>
            <a:endParaRPr lang="en-US" altLang="zh-TW" sz="2400" dirty="0">
              <a:latin typeface="微軟正黑體" pitchFamily="34" charset="-120"/>
              <a:ea typeface="微軟正黑體" pitchFamily="34" charset="-120"/>
            </a:endParaRPr>
          </a:p>
          <a:p>
            <a:pPr eaLnBrk="0" hangingPunct="0">
              <a:spcBef>
                <a:spcPts val="0"/>
              </a:spcBef>
              <a:buClr>
                <a:srgbClr val="C00000"/>
              </a:buClr>
              <a:defRPr/>
            </a:pPr>
            <a:r>
              <a:rPr lang="zh-TW" altLang="en-US" sz="2400" dirty="0">
                <a:latin typeface="微軟正黑體" pitchFamily="34" charset="-120"/>
                <a:ea typeface="微軟正黑體" pitchFamily="34" charset="-120"/>
              </a:rPr>
              <a:t>及高級中等學校一年級起，</a:t>
            </a:r>
            <a:endParaRPr lang="en-US" altLang="zh-TW" sz="2400" dirty="0">
              <a:latin typeface="微軟正黑體" pitchFamily="34" charset="-120"/>
              <a:ea typeface="微軟正黑體" pitchFamily="34" charset="-120"/>
            </a:endParaRPr>
          </a:p>
          <a:p>
            <a:pPr eaLnBrk="0" hangingPunct="0">
              <a:spcBef>
                <a:spcPts val="0"/>
              </a:spcBef>
              <a:buClr>
                <a:srgbClr val="C00000"/>
              </a:buClr>
              <a:defRPr/>
            </a:pPr>
            <a:r>
              <a:rPr lang="zh-TW" altLang="en-US" sz="2400" dirty="0">
                <a:latin typeface="微軟正黑體" pitchFamily="34" charset="-120"/>
                <a:ea typeface="微軟正黑體" pitchFamily="34" charset="-120"/>
              </a:rPr>
              <a:t>逐年實施</a:t>
            </a:r>
            <a:endParaRPr lang="en-US" altLang="zh-TW" sz="2400" dirty="0">
              <a:latin typeface="微軟正黑體" pitchFamily="34" charset="-120"/>
              <a:ea typeface="微軟正黑體" pitchFamily="34" charset="-120"/>
            </a:endParaRPr>
          </a:p>
        </p:txBody>
      </p:sp>
      <p:grpSp>
        <p:nvGrpSpPr>
          <p:cNvPr id="2" name="群組 1"/>
          <p:cNvGrpSpPr/>
          <p:nvPr/>
        </p:nvGrpSpPr>
        <p:grpSpPr>
          <a:xfrm>
            <a:off x="5247793" y="1700807"/>
            <a:ext cx="3417711" cy="4838973"/>
            <a:chOff x="5867097" y="2577651"/>
            <a:chExt cx="2798407" cy="3962130"/>
          </a:xfrm>
        </p:grpSpPr>
        <p:pic>
          <p:nvPicPr>
            <p:cNvPr id="48131"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097" y="2577651"/>
              <a:ext cx="2798407" cy="3962130"/>
            </a:xfrm>
            <a:prstGeom prst="roundRect">
              <a:avLst>
                <a:gd name="adj" fmla="val 8594"/>
              </a:avLst>
            </a:prstGeom>
            <a:solidFill>
              <a:srgbClr val="FFFFFF">
                <a:shade val="85000"/>
              </a:srgbClr>
            </a:solidFill>
            <a:ln>
              <a:noFill/>
            </a:ln>
            <a:effectLst/>
          </p:spPr>
        </p:pic>
        <p:pic>
          <p:nvPicPr>
            <p:cNvPr id="33" name="圖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1452" t="12517" r="9951" b="58404"/>
            <a:stretch/>
          </p:blipFill>
          <p:spPr bwMode="auto">
            <a:xfrm>
              <a:off x="7236296" y="3060530"/>
              <a:ext cx="1080120" cy="1152128"/>
            </a:xfrm>
            <a:prstGeom prst="roundRect">
              <a:avLst>
                <a:gd name="adj" fmla="val 0"/>
              </a:avLst>
            </a:prstGeom>
            <a:solidFill>
              <a:srgbClr val="FFFFFF">
                <a:shade val="85000"/>
              </a:srgbClr>
            </a:solidFill>
            <a:ln>
              <a:noFill/>
            </a:ln>
            <a:effectLst/>
          </p:spPr>
        </p:pic>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12</a:t>
            </a:fld>
            <a:endParaRPr lang="zh-TW" altLang="en-US"/>
          </a:p>
        </p:txBody>
      </p:sp>
      <p:sp>
        <p:nvSpPr>
          <p:cNvPr id="3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二、新課綱公布</a:t>
            </a:r>
          </a:p>
        </p:txBody>
      </p:sp>
      <p:sp>
        <p:nvSpPr>
          <p:cNvPr id="37" name="矩形 36"/>
          <p:cNvSpPr/>
          <p:nvPr/>
        </p:nvSpPr>
        <p:spPr>
          <a:xfrm>
            <a:off x="193340" y="1875051"/>
            <a:ext cx="5463236" cy="830997"/>
          </a:xfrm>
          <a:prstGeom prst="rect">
            <a:avLst/>
          </a:prstGeom>
        </p:spPr>
        <p:txBody>
          <a:bodyPr wrap="square">
            <a:spAutoFit/>
          </a:bodyPr>
          <a:lstStyle/>
          <a:p>
            <a:pPr defTabSz="1600200">
              <a:spcAft>
                <a:spcPct val="35000"/>
              </a:spcAft>
              <a:defRPr/>
            </a:pPr>
            <a:r>
              <a:rPr lang="zh-TW" altLang="en-US" sz="2400" dirty="0">
                <a:latin typeface="微軟正黑體" pitchFamily="34" charset="-120"/>
                <a:ea typeface="微軟正黑體" pitchFamily="34" charset="-120"/>
                <a:cs typeface="Times New Roman" pitchFamily="18" charset="0"/>
              </a:rPr>
              <a:t>十二年國民基本教育課程綱要總綱</a:t>
            </a:r>
            <a:br>
              <a:rPr lang="zh-TW" altLang="en-US"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原已於</a:t>
            </a:r>
            <a:r>
              <a:rPr lang="en-US" altLang="zh-TW" sz="2400" dirty="0">
                <a:latin typeface="微軟正黑體" pitchFamily="34" charset="-120"/>
                <a:ea typeface="微軟正黑體" pitchFamily="34" charset="-120"/>
                <a:cs typeface="Times New Roman" pitchFamily="18" charset="0"/>
              </a:rPr>
              <a:t>103</a:t>
            </a:r>
            <a:r>
              <a:rPr lang="zh-TW" altLang="en-US" sz="2400" dirty="0">
                <a:latin typeface="微軟正黑體" pitchFamily="34" charset="-120"/>
                <a:ea typeface="微軟正黑體" pitchFamily="34" charset="-120"/>
                <a:cs typeface="Times New Roman" pitchFamily="18" charset="0"/>
              </a:rPr>
              <a:t>年</a:t>
            </a:r>
            <a:r>
              <a:rPr lang="en-US" altLang="zh-TW" sz="2400" dirty="0">
                <a:latin typeface="微軟正黑體" pitchFamily="34" charset="-120"/>
                <a:ea typeface="微軟正黑體" pitchFamily="34" charset="-120"/>
                <a:cs typeface="Times New Roman" pitchFamily="18" charset="0"/>
              </a:rPr>
              <a:t>11</a:t>
            </a:r>
            <a:r>
              <a:rPr lang="zh-TW" altLang="en-US" sz="2400" dirty="0">
                <a:latin typeface="微軟正黑體" pitchFamily="34" charset="-120"/>
                <a:ea typeface="微軟正黑體" pitchFamily="34" charset="-120"/>
                <a:cs typeface="Times New Roman" pitchFamily="18" charset="0"/>
              </a:rPr>
              <a:t>月</a:t>
            </a:r>
            <a:r>
              <a:rPr lang="en-US" altLang="zh-TW" sz="2400" dirty="0">
                <a:latin typeface="微軟正黑體" pitchFamily="34" charset="-120"/>
                <a:ea typeface="微軟正黑體" pitchFamily="34" charset="-120"/>
                <a:cs typeface="Times New Roman" pitchFamily="18" charset="0"/>
              </a:rPr>
              <a:t>28</a:t>
            </a:r>
            <a:r>
              <a:rPr lang="zh-TW" altLang="en-US" sz="2400" dirty="0">
                <a:latin typeface="微軟正黑體" pitchFamily="34" charset="-120"/>
                <a:ea typeface="微軟正黑體" pitchFamily="34" charset="-120"/>
                <a:cs typeface="Times New Roman" pitchFamily="18" charset="0"/>
              </a:rPr>
              <a:t>日由教育部發布</a:t>
            </a:r>
          </a:p>
        </p:txBody>
      </p:sp>
      <p:grpSp>
        <p:nvGrpSpPr>
          <p:cNvPr id="24" name="群組 23"/>
          <p:cNvGrpSpPr/>
          <p:nvPr/>
        </p:nvGrpSpPr>
        <p:grpSpPr>
          <a:xfrm flipH="1">
            <a:off x="4556339" y="5312053"/>
            <a:ext cx="726613" cy="1221710"/>
            <a:chOff x="3457972" y="1196752"/>
            <a:chExt cx="2895227" cy="4867968"/>
          </a:xfrm>
          <a:solidFill>
            <a:srgbClr val="2196F3"/>
          </a:solidFill>
        </p:grpSpPr>
        <p:sp>
          <p:nvSpPr>
            <p:cNvPr id="25" name="流程圖: 接點 24"/>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4818278"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0" name="群組 29"/>
            <p:cNvGrpSpPr/>
            <p:nvPr/>
          </p:nvGrpSpPr>
          <p:grpSpPr>
            <a:xfrm>
              <a:off x="3457972" y="2264172"/>
              <a:ext cx="1591573" cy="453107"/>
              <a:chOff x="723609" y="2530960"/>
              <a:chExt cx="1591573" cy="453107"/>
            </a:xfrm>
            <a:grpFill/>
          </p:grpSpPr>
          <p:sp>
            <p:nvSpPr>
              <p:cNvPr id="31" name="圓角矩形 30"/>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24441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13</a:t>
            </a:fld>
            <a:endParaRPr lang="zh-TW" altLang="en-US"/>
          </a:p>
        </p:txBody>
      </p:sp>
      <p:grpSp>
        <p:nvGrpSpPr>
          <p:cNvPr id="26" name="群組 25"/>
          <p:cNvGrpSpPr/>
          <p:nvPr/>
        </p:nvGrpSpPr>
        <p:grpSpPr>
          <a:xfrm>
            <a:off x="788704" y="1879438"/>
            <a:ext cx="7282249" cy="4170127"/>
            <a:chOff x="1475656" y="2780928"/>
            <a:chExt cx="6248400" cy="3578101"/>
          </a:xfrm>
        </p:grpSpPr>
        <p:sp>
          <p:nvSpPr>
            <p:cNvPr id="27" name="手繪多邊形 26"/>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手繪多邊形 27"/>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手繪多邊形 28"/>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矩形 29"/>
            <p:cNvSpPr/>
            <p:nvPr/>
          </p:nvSpPr>
          <p:spPr>
            <a:xfrm>
              <a:off x="1991230" y="3656060"/>
              <a:ext cx="2808312" cy="1800489"/>
            </a:xfrm>
            <a:prstGeom prst="rect">
              <a:avLst/>
            </a:prstGeom>
          </p:spPr>
          <p:txBody>
            <a:bodyPr wrap="square">
              <a:spAutoFit/>
            </a:bodyPr>
            <a:lstStyle/>
            <a:p>
              <a:pPr>
                <a:lnSpc>
                  <a:spcPts val="4000"/>
                </a:lnSpc>
              </a:pPr>
              <a:r>
                <a:rPr lang="zh-TW" altLang="en-US" sz="2800" dirty="0">
                  <a:latin typeface="微軟正黑體" panose="020B0604030504040204" pitchFamily="34" charset="-120"/>
                  <a:ea typeface="微軟正黑體" panose="020B0604030504040204" pitchFamily="34" charset="-120"/>
                </a:rPr>
                <a:t>壹、修訂背景</a:t>
              </a:r>
            </a:p>
            <a:p>
              <a:pPr>
                <a:lnSpc>
                  <a:spcPts val="4000"/>
                </a:lnSpc>
              </a:pPr>
              <a:r>
                <a:rPr lang="zh-TW" altLang="en-US" sz="2800" dirty="0">
                  <a:latin typeface="微軟正黑體" panose="020B0604030504040204" pitchFamily="34" charset="-120"/>
                  <a:ea typeface="微軟正黑體" panose="020B0604030504040204" pitchFamily="34" charset="-120"/>
                </a:rPr>
                <a:t>貳、基本理念</a:t>
              </a:r>
            </a:p>
            <a:p>
              <a:pPr>
                <a:lnSpc>
                  <a:spcPts val="4000"/>
                </a:lnSpc>
              </a:pPr>
              <a:r>
                <a:rPr lang="zh-TW" altLang="en-US" sz="2800" dirty="0">
                  <a:latin typeface="微軟正黑體" panose="020B0604030504040204" pitchFamily="34" charset="-120"/>
                  <a:ea typeface="微軟正黑體" panose="020B0604030504040204" pitchFamily="34" charset="-120"/>
                </a:rPr>
                <a:t>参、課程目標</a:t>
              </a:r>
            </a:p>
            <a:p>
              <a:pPr>
                <a:lnSpc>
                  <a:spcPts val="4000"/>
                </a:lnSpc>
              </a:pPr>
              <a:r>
                <a:rPr lang="zh-TW" altLang="en-US" sz="2800" dirty="0">
                  <a:latin typeface="微軟正黑體" panose="020B0604030504040204" pitchFamily="34" charset="-120"/>
                  <a:ea typeface="微軟正黑體" panose="020B0604030504040204" pitchFamily="34" charset="-120"/>
                </a:rPr>
                <a:t>肆、核心素養</a:t>
              </a:r>
            </a:p>
          </p:txBody>
        </p:sp>
        <p:sp>
          <p:nvSpPr>
            <p:cNvPr id="31" name="矩形 30"/>
            <p:cNvSpPr/>
            <p:nvPr/>
          </p:nvSpPr>
          <p:spPr>
            <a:xfrm>
              <a:off x="4875465" y="3644352"/>
              <a:ext cx="2808312" cy="1800489"/>
            </a:xfrm>
            <a:prstGeom prst="rect">
              <a:avLst/>
            </a:prstGeom>
          </p:spPr>
          <p:txBody>
            <a:bodyPr wrap="square">
              <a:spAutoFit/>
            </a:bodyPr>
            <a:lstStyle/>
            <a:p>
              <a:pPr>
                <a:lnSpc>
                  <a:spcPts val="4000"/>
                </a:lnSpc>
              </a:pPr>
              <a:r>
                <a:rPr lang="zh-TW" altLang="en-US" sz="2800">
                  <a:latin typeface="微軟正黑體" panose="020B0604030504040204" pitchFamily="34" charset="-120"/>
                  <a:ea typeface="微軟正黑體" panose="020B0604030504040204" pitchFamily="34" charset="-120"/>
                </a:rPr>
                <a:t>伍、學習階段</a:t>
              </a:r>
            </a:p>
            <a:p>
              <a:pPr>
                <a:lnSpc>
                  <a:spcPts val="4000"/>
                </a:lnSpc>
              </a:pPr>
              <a:r>
                <a:rPr lang="zh-TW" altLang="en-US" sz="2800">
                  <a:latin typeface="微軟正黑體" panose="020B0604030504040204" pitchFamily="34" charset="-120"/>
                  <a:ea typeface="微軟正黑體" panose="020B0604030504040204" pitchFamily="34" charset="-120"/>
                </a:rPr>
                <a:t>陸、課程架構</a:t>
              </a:r>
            </a:p>
            <a:p>
              <a:pPr>
                <a:lnSpc>
                  <a:spcPts val="4000"/>
                </a:lnSpc>
              </a:pPr>
              <a:r>
                <a:rPr lang="zh-TW" altLang="en-US" sz="2800">
                  <a:latin typeface="微軟正黑體" panose="020B0604030504040204" pitchFamily="34" charset="-120"/>
                  <a:ea typeface="微軟正黑體" panose="020B0604030504040204" pitchFamily="34" charset="-120"/>
                </a:rPr>
                <a:t>柒、實施要點</a:t>
              </a:r>
            </a:p>
            <a:p>
              <a:pPr>
                <a:lnSpc>
                  <a:spcPts val="4000"/>
                </a:lnSpc>
              </a:pPr>
              <a:r>
                <a:rPr lang="zh-TW" altLang="en-US" sz="2800">
                  <a:latin typeface="微軟正黑體" panose="020B0604030504040204" pitchFamily="34" charset="-120"/>
                  <a:ea typeface="微軟正黑體" panose="020B0604030504040204" pitchFamily="34" charset="-120"/>
                </a:rPr>
                <a:t>捌、附錄</a:t>
              </a:r>
            </a:p>
          </p:txBody>
        </p:sp>
        <p:sp>
          <p:nvSpPr>
            <p:cNvPr id="32" name="矩形 31"/>
            <p:cNvSpPr/>
            <p:nvPr/>
          </p:nvSpPr>
          <p:spPr>
            <a:xfrm>
              <a:off x="2742389" y="3141664"/>
              <a:ext cx="1469571" cy="448939"/>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新課綱</a:t>
              </a:r>
            </a:p>
          </p:txBody>
        </p:sp>
        <p:grpSp>
          <p:nvGrpSpPr>
            <p:cNvPr id="33" name="群組 32"/>
            <p:cNvGrpSpPr/>
            <p:nvPr/>
          </p:nvGrpSpPr>
          <p:grpSpPr>
            <a:xfrm>
              <a:off x="2031540" y="3242821"/>
              <a:ext cx="493861" cy="342919"/>
              <a:chOff x="4187222" y="395028"/>
              <a:chExt cx="1944212" cy="1349989"/>
            </a:xfrm>
            <a:solidFill>
              <a:srgbClr val="92D050"/>
            </a:solidFill>
          </p:grpSpPr>
          <p:sp>
            <p:nvSpPr>
              <p:cNvPr id="3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三、十二年國民基本教育課程綱要</a:t>
            </a:r>
          </a:p>
        </p:txBody>
      </p:sp>
      <p:grpSp>
        <p:nvGrpSpPr>
          <p:cNvPr id="38" name="群組 37"/>
          <p:cNvGrpSpPr/>
          <p:nvPr/>
        </p:nvGrpSpPr>
        <p:grpSpPr>
          <a:xfrm>
            <a:off x="7865442" y="5116926"/>
            <a:ext cx="726613" cy="1221710"/>
            <a:chOff x="3457972" y="1196752"/>
            <a:chExt cx="2895227" cy="4867968"/>
          </a:xfrm>
          <a:solidFill>
            <a:srgbClr val="2196F3"/>
          </a:solidFill>
        </p:grpSpPr>
        <p:sp>
          <p:nvSpPr>
            <p:cNvPr id="39" name="流程圖: 接點 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4" name="群組 43"/>
            <p:cNvGrpSpPr/>
            <p:nvPr/>
          </p:nvGrpSpPr>
          <p:grpSpPr>
            <a:xfrm>
              <a:off x="3457972" y="2264172"/>
              <a:ext cx="1591573" cy="45310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47" name="文字方塊 4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18144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9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639389" y="2677880"/>
            <a:ext cx="3068047"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2" name="圓角矩形 1"/>
          <p:cNvSpPr/>
          <p:nvPr/>
        </p:nvSpPr>
        <p:spPr>
          <a:xfrm>
            <a:off x="1187624" y="4004956"/>
            <a:ext cx="4507458" cy="599829"/>
          </a:xfrm>
          <a:prstGeom prst="roundRect">
            <a:avLst/>
          </a:prstGeom>
          <a:solidFill>
            <a:srgbClr val="E8F5E9"/>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377073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參、新課綱的重要內涵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肆、政府層級的整備與推動</a:t>
            </a:r>
          </a:p>
        </p:txBody>
      </p:sp>
      <p:sp>
        <p:nvSpPr>
          <p:cNvPr id="28" name="文字方塊 27"/>
          <p:cNvSpPr txBox="1"/>
          <p:nvPr/>
        </p:nvSpPr>
        <p:spPr>
          <a:xfrm>
            <a:off x="1266224" y="5363466"/>
            <a:ext cx="5218998"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伍、學校實踐新課綱的第一哩路</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52" name="文字方塊 51"/>
          <p:cNvSpPr txBox="1"/>
          <p:nvPr/>
        </p:nvSpPr>
        <p:spPr>
          <a:xfrm>
            <a:off x="5822502" y="2786573"/>
            <a:ext cx="3126960"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三、課程目標</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五、課程架構</a:t>
            </a:r>
          </a:p>
        </p:txBody>
      </p:sp>
      <p:pic>
        <p:nvPicPr>
          <p:cNvPr id="54" name="圖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89" y="3734630"/>
            <a:ext cx="1044859" cy="1058142"/>
          </a:xfrm>
          <a:prstGeom prst="rect">
            <a:avLst/>
          </a:prstGeom>
          <a:effectLst>
            <a:outerShdw blurRad="50800" dist="38100" dir="5400000" algn="t" rotWithShape="0">
              <a:prstClr val="black">
                <a:alpha val="10000"/>
              </a:prstClr>
            </a:outerShdw>
          </a:effectLst>
        </p:spPr>
      </p:pic>
    </p:spTree>
    <p:extLst>
      <p:ext uri="{BB962C8B-B14F-4D97-AF65-F5344CB8AC3E}">
        <p14:creationId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397139" y="3846785"/>
            <a:ext cx="6576851" cy="949305"/>
            <a:chOff x="397139" y="3614595"/>
            <a:chExt cx="6576851" cy="949305"/>
          </a:xfrm>
        </p:grpSpPr>
        <p:sp>
          <p:nvSpPr>
            <p:cNvPr id="97" name="圓角矩形 96"/>
            <p:cNvSpPr/>
            <p:nvPr/>
          </p:nvSpPr>
          <p:spPr>
            <a:xfrm>
              <a:off x="1676725" y="3623601"/>
              <a:ext cx="1728192" cy="936104"/>
            </a:xfrm>
            <a:prstGeom prst="roundRect">
              <a:avLst/>
            </a:prstGeom>
            <a:solidFill>
              <a:srgbClr val="000099"/>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圓角矩形 97"/>
            <p:cNvSpPr/>
            <p:nvPr/>
          </p:nvSpPr>
          <p:spPr>
            <a:xfrm>
              <a:off x="3445598" y="3627796"/>
              <a:ext cx="1728192" cy="936104"/>
            </a:xfrm>
            <a:prstGeom prst="roundRect">
              <a:avLst/>
            </a:prstGeom>
            <a:solidFill>
              <a:srgbClr val="FFF467"/>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圓角矩形 98"/>
            <p:cNvSpPr/>
            <p:nvPr/>
          </p:nvSpPr>
          <p:spPr>
            <a:xfrm>
              <a:off x="5245798" y="3614595"/>
              <a:ext cx="1728192" cy="936104"/>
            </a:xfrm>
            <a:prstGeom prst="roundRect">
              <a:avLst/>
            </a:prstGeom>
            <a:solidFill>
              <a:srgbClr val="C000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2005627" y="3751588"/>
              <a:ext cx="1107996" cy="646331"/>
            </a:xfrm>
            <a:prstGeom prst="rect">
              <a:avLst/>
            </a:prstGeom>
            <a:noFill/>
          </p:spPr>
          <p:txBody>
            <a:bodyPr wrap="none" rtlCol="0">
              <a:spAutoFit/>
            </a:bodyPr>
            <a:lstStyle/>
            <a:p>
              <a:r>
                <a:rPr lang="zh-TW" altLang="en-US" sz="3600">
                  <a:solidFill>
                    <a:schemeClr val="bg1"/>
                  </a:solidFill>
                  <a:latin typeface="微軟正黑體" panose="020B0604030504040204" pitchFamily="34" charset="-120"/>
                  <a:ea typeface="微軟正黑體" panose="020B0604030504040204" pitchFamily="34" charset="-120"/>
                </a:rPr>
                <a:t>自發</a:t>
              </a:r>
            </a:p>
          </p:txBody>
        </p:sp>
        <p:sp>
          <p:nvSpPr>
            <p:cNvPr id="27" name="文字方塊 26"/>
            <p:cNvSpPr txBox="1"/>
            <p:nvPr/>
          </p:nvSpPr>
          <p:spPr>
            <a:xfrm>
              <a:off x="3805827" y="3760352"/>
              <a:ext cx="1107996" cy="646331"/>
            </a:xfrm>
            <a:prstGeom prst="rect">
              <a:avLst/>
            </a:prstGeom>
            <a:noFill/>
          </p:spPr>
          <p:txBody>
            <a:bodyPr wrap="none" rtlCol="0">
              <a:spAutoFit/>
            </a:bodyPr>
            <a:lstStyle/>
            <a:p>
              <a:r>
                <a:rPr lang="zh-TW" altLang="en-US" sz="3600">
                  <a:solidFill>
                    <a:schemeClr val="accent6">
                      <a:lumMod val="50000"/>
                    </a:schemeClr>
                  </a:solidFill>
                  <a:latin typeface="微軟正黑體" panose="020B0604030504040204" pitchFamily="34" charset="-120"/>
                  <a:ea typeface="微軟正黑體" panose="020B0604030504040204" pitchFamily="34" charset="-120"/>
                </a:rPr>
                <a:t>互動</a:t>
              </a:r>
            </a:p>
          </p:txBody>
        </p:sp>
        <p:sp>
          <p:nvSpPr>
            <p:cNvPr id="28" name="文字方塊 27"/>
            <p:cNvSpPr txBox="1"/>
            <p:nvPr/>
          </p:nvSpPr>
          <p:spPr>
            <a:xfrm>
              <a:off x="5597896" y="3751587"/>
              <a:ext cx="1107996" cy="646331"/>
            </a:xfrm>
            <a:prstGeom prst="rect">
              <a:avLst/>
            </a:prstGeom>
            <a:noFill/>
          </p:spPr>
          <p:txBody>
            <a:bodyPr wrap="none" rtlCol="0">
              <a:spAutoFit/>
            </a:bodyPr>
            <a:lstStyle/>
            <a:p>
              <a:r>
                <a:rPr lang="zh-TW" altLang="en-US" sz="3600">
                  <a:solidFill>
                    <a:schemeClr val="bg1"/>
                  </a:solidFill>
                  <a:latin typeface="微軟正黑體" panose="020B0604030504040204" pitchFamily="34" charset="-120"/>
                  <a:ea typeface="微軟正黑體" panose="020B0604030504040204" pitchFamily="34" charset="-120"/>
                </a:rPr>
                <a:t>共好</a:t>
              </a:r>
            </a:p>
          </p:txBody>
        </p:sp>
        <p:grpSp>
          <p:nvGrpSpPr>
            <p:cNvPr id="18" name="群組 17"/>
            <p:cNvGrpSpPr/>
            <p:nvPr/>
          </p:nvGrpSpPr>
          <p:grpSpPr>
            <a:xfrm>
              <a:off x="397139" y="3718687"/>
              <a:ext cx="1110323" cy="686255"/>
              <a:chOff x="486302" y="3950877"/>
              <a:chExt cx="1110323" cy="686255"/>
            </a:xfrm>
          </p:grpSpPr>
          <p:sp>
            <p:nvSpPr>
              <p:cNvPr id="16" name="文字方塊 15"/>
              <p:cNvSpPr txBox="1"/>
              <p:nvPr/>
            </p:nvSpPr>
            <p:spPr>
              <a:xfrm>
                <a:off x="488629" y="3990801"/>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理念</a:t>
                </a:r>
              </a:p>
            </p:txBody>
          </p:sp>
          <p:sp>
            <p:nvSpPr>
              <p:cNvPr id="95" name="圓角矩形 94"/>
              <p:cNvSpPr/>
              <p:nvPr/>
            </p:nvSpPr>
            <p:spPr>
              <a:xfrm>
                <a:off x="486302" y="395087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 name="群組 4"/>
          <p:cNvGrpSpPr/>
          <p:nvPr/>
        </p:nvGrpSpPr>
        <p:grpSpPr>
          <a:xfrm>
            <a:off x="404305" y="2708920"/>
            <a:ext cx="8502135" cy="936104"/>
            <a:chOff x="404305" y="2476730"/>
            <a:chExt cx="8502135" cy="936104"/>
          </a:xfrm>
        </p:grpSpPr>
        <p:sp>
          <p:nvSpPr>
            <p:cNvPr id="110" name="文字方塊 109"/>
            <p:cNvSpPr txBox="1"/>
            <p:nvPr/>
          </p:nvSpPr>
          <p:spPr>
            <a:xfrm>
              <a:off x="412596" y="2659424"/>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願景</a:t>
              </a:r>
            </a:p>
          </p:txBody>
        </p:sp>
        <p:sp>
          <p:nvSpPr>
            <p:cNvPr id="111" name="圓角矩形 110"/>
            <p:cNvSpPr/>
            <p:nvPr/>
          </p:nvSpPr>
          <p:spPr>
            <a:xfrm>
              <a:off x="404305" y="262439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1653222" y="2476730"/>
              <a:ext cx="7253218" cy="936104"/>
              <a:chOff x="1742385" y="2777277"/>
              <a:chExt cx="7253218" cy="936104"/>
            </a:xfrm>
          </p:grpSpPr>
          <p:sp>
            <p:nvSpPr>
              <p:cNvPr id="113" name="圓角矩形 112"/>
              <p:cNvSpPr/>
              <p:nvPr/>
            </p:nvSpPr>
            <p:spPr>
              <a:xfrm>
                <a:off x="1742385" y="2777277"/>
                <a:ext cx="7133012" cy="936104"/>
              </a:xfrm>
              <a:prstGeom prst="roundRect">
                <a:avLst/>
              </a:prstGeom>
              <a:solidFill>
                <a:srgbClr val="7030A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2035215" y="2982598"/>
                <a:ext cx="6960388"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成就每一個孩子</a:t>
                </a:r>
                <a:r>
                  <a:rPr lang="en-US" altLang="zh-TW" sz="2800">
                    <a:solidFill>
                      <a:schemeClr val="bg1"/>
                    </a:solidFill>
                    <a:latin typeface="微軟正黑體" panose="020B0604030504040204" pitchFamily="34" charset="-120"/>
                    <a:ea typeface="微軟正黑體" panose="020B0604030504040204" pitchFamily="34" charset="-120"/>
                  </a:rPr>
                  <a:t>——</a:t>
                </a:r>
                <a:r>
                  <a:rPr lang="zh-TW" altLang="en-US" sz="2800">
                    <a:solidFill>
                      <a:schemeClr val="bg1"/>
                    </a:solidFill>
                    <a:latin typeface="微軟正黑體" panose="020B0604030504040204" pitchFamily="34" charset="-120"/>
                    <a:ea typeface="微軟正黑體" panose="020B0604030504040204" pitchFamily="34" charset="-120"/>
                  </a:rPr>
                  <a:t>適性揚才、終身學習</a:t>
                </a:r>
              </a:p>
            </p:txBody>
          </p:sp>
        </p:grpSp>
      </p:grpSp>
      <p:grpSp>
        <p:nvGrpSpPr>
          <p:cNvPr id="3" name="群組 2"/>
          <p:cNvGrpSpPr/>
          <p:nvPr/>
        </p:nvGrpSpPr>
        <p:grpSpPr>
          <a:xfrm>
            <a:off x="397139" y="4999975"/>
            <a:ext cx="8389095" cy="949305"/>
            <a:chOff x="397139" y="4767785"/>
            <a:chExt cx="8389095" cy="949305"/>
          </a:xfrm>
        </p:grpSpPr>
        <p:sp>
          <p:nvSpPr>
            <p:cNvPr id="88" name="圓角矩形 87"/>
            <p:cNvSpPr/>
            <p:nvPr/>
          </p:nvSpPr>
          <p:spPr>
            <a:xfrm>
              <a:off x="1688769" y="4776791"/>
              <a:ext cx="1728192" cy="936104"/>
            </a:xfrm>
            <a:prstGeom prst="roundRect">
              <a:avLst/>
            </a:pr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圓角矩形 89"/>
            <p:cNvSpPr/>
            <p:nvPr/>
          </p:nvSpPr>
          <p:spPr>
            <a:xfrm>
              <a:off x="3457642" y="4780986"/>
              <a:ext cx="1728192" cy="936104"/>
            </a:xfrm>
            <a:prstGeom prst="roundRect">
              <a:avLst/>
            </a:prstGeom>
            <a:solidFill>
              <a:srgbClr val="FFD36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1" name="圓角矩形 90"/>
            <p:cNvSpPr/>
            <p:nvPr/>
          </p:nvSpPr>
          <p:spPr>
            <a:xfrm>
              <a:off x="5257842" y="4767785"/>
              <a:ext cx="1728192" cy="936104"/>
            </a:xfrm>
            <a:prstGeom prst="round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2" name="圓角矩形 91"/>
            <p:cNvSpPr/>
            <p:nvPr/>
          </p:nvSpPr>
          <p:spPr>
            <a:xfrm>
              <a:off x="7058042" y="4767785"/>
              <a:ext cx="1728192" cy="936104"/>
            </a:xfrm>
            <a:prstGeom prst="roundRect">
              <a:avLst/>
            </a:prstGeom>
            <a:solidFill>
              <a:srgbClr val="88BE3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54262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促進</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生涯發展</a:t>
              </a:r>
            </a:p>
          </p:txBody>
        </p:sp>
        <p:sp>
          <p:nvSpPr>
            <p:cNvPr id="31" name="文字方塊 30"/>
            <p:cNvSpPr txBox="1"/>
            <p:nvPr/>
          </p:nvSpPr>
          <p:spPr>
            <a:xfrm>
              <a:off x="3626046" y="4839793"/>
              <a:ext cx="1415772" cy="830997"/>
            </a:xfrm>
            <a:prstGeom prst="rect">
              <a:avLst/>
            </a:prstGeom>
            <a:noFill/>
          </p:spPr>
          <p:txBody>
            <a:bodyPr wrap="none" rtlCol="0">
              <a:spAutoFit/>
            </a:bodyPr>
            <a:lstStyle/>
            <a:p>
              <a:pPr algn="ctr"/>
              <a:r>
                <a:rPr lang="zh-TW" altLang="en-US" sz="2400">
                  <a:solidFill>
                    <a:schemeClr val="accent6">
                      <a:lumMod val="50000"/>
                    </a:schemeClr>
                  </a:solidFill>
                  <a:latin typeface="微軟正黑體" panose="020B0604030504040204" pitchFamily="34" charset="-120"/>
                  <a:ea typeface="微軟正黑體" panose="020B0604030504040204" pitchFamily="34" charset="-120"/>
                </a:rPr>
                <a:t>陶養</a:t>
              </a:r>
              <a:endParaRPr lang="en-US" altLang="zh-TW" sz="2400">
                <a:solidFill>
                  <a:schemeClr val="accent6">
                    <a:lumMod val="50000"/>
                  </a:schemeClr>
                </a:solidFill>
                <a:latin typeface="微軟正黑體" panose="020B0604030504040204" pitchFamily="34" charset="-120"/>
                <a:ea typeface="微軟正黑體" panose="020B0604030504040204" pitchFamily="34" charset="-120"/>
              </a:endParaRPr>
            </a:p>
            <a:p>
              <a:pPr algn="ctr"/>
              <a:r>
                <a:rPr lang="zh-TW" altLang="en-US" sz="2400">
                  <a:solidFill>
                    <a:schemeClr val="accent6">
                      <a:lumMod val="50000"/>
                    </a:schemeClr>
                  </a:solidFill>
                  <a:latin typeface="微軟正黑體" panose="020B0604030504040204" pitchFamily="34" charset="-120"/>
                  <a:ea typeface="微軟正黑體" panose="020B0604030504040204" pitchFamily="34" charset="-120"/>
                </a:rPr>
                <a:t>生活知能</a:t>
              </a:r>
            </a:p>
          </p:txBody>
        </p:sp>
        <p:sp>
          <p:nvSpPr>
            <p:cNvPr id="32" name="文字方塊 31"/>
            <p:cNvSpPr txBox="1"/>
            <p:nvPr/>
          </p:nvSpPr>
          <p:spPr>
            <a:xfrm>
              <a:off x="72264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涵育</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公民責任</a:t>
              </a:r>
            </a:p>
          </p:txBody>
        </p:sp>
        <p:sp>
          <p:nvSpPr>
            <p:cNvPr id="29" name="文字方塊 28"/>
            <p:cNvSpPr txBox="1"/>
            <p:nvPr/>
          </p:nvSpPr>
          <p:spPr>
            <a:xfrm>
              <a:off x="18258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啟發</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生命潛能</a:t>
              </a:r>
            </a:p>
          </p:txBody>
        </p:sp>
        <p:grpSp>
          <p:nvGrpSpPr>
            <p:cNvPr id="118" name="群組 117"/>
            <p:cNvGrpSpPr/>
            <p:nvPr/>
          </p:nvGrpSpPr>
          <p:grpSpPr>
            <a:xfrm>
              <a:off x="397139" y="4839793"/>
              <a:ext cx="1110323" cy="686255"/>
              <a:chOff x="486302" y="3950877"/>
              <a:chExt cx="1110323" cy="686255"/>
            </a:xfrm>
          </p:grpSpPr>
          <p:sp>
            <p:nvSpPr>
              <p:cNvPr id="119" name="文字方塊 118"/>
              <p:cNvSpPr txBox="1"/>
              <p:nvPr/>
            </p:nvSpPr>
            <p:spPr>
              <a:xfrm>
                <a:off x="488629" y="3990801"/>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目標</a:t>
                </a:r>
              </a:p>
            </p:txBody>
          </p:sp>
          <p:sp>
            <p:nvSpPr>
              <p:cNvPr id="120" name="圓角矩形 119"/>
              <p:cNvSpPr/>
              <p:nvPr/>
            </p:nvSpPr>
            <p:spPr>
              <a:xfrm>
                <a:off x="486302" y="395087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15</a:t>
            </a:fld>
            <a:endParaRPr lang="zh-TW" altLang="en-US"/>
          </a:p>
        </p:txBody>
      </p:sp>
      <p:sp>
        <p:nvSpPr>
          <p:cNvPr id="47" name="標題 2"/>
          <p:cNvSpPr txBox="1">
            <a:spLocks/>
          </p:cNvSpPr>
          <p:nvPr/>
        </p:nvSpPr>
        <p:spPr bwMode="auto">
          <a:xfrm>
            <a:off x="352163" y="180724"/>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eaLnBrk="1" hangingPunct="1"/>
            <a:r>
              <a:rPr kumimoji="0" lang="zh-TW" altLang="en-US" sz="3600" b="1" dirty="0">
                <a:solidFill>
                  <a:schemeClr val="bg1"/>
                </a:solidFill>
                <a:cs typeface="Times New Roman" pitchFamily="18" charset="0"/>
              </a:rPr>
              <a:t>課綱的願景、理念與目標</a:t>
            </a:r>
          </a:p>
        </p:txBody>
      </p:sp>
      <p:pic>
        <p:nvPicPr>
          <p:cNvPr id="36" name="圖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333" y="1283128"/>
            <a:ext cx="1393465" cy="1411180"/>
          </a:xfrm>
          <a:prstGeom prst="rect">
            <a:avLst/>
          </a:prstGeom>
          <a:effectLst>
            <a:outerShdw blurRad="50800" dist="38100" dir="5400000" algn="t" rotWithShape="0">
              <a:prstClr val="black">
                <a:alpha val="10000"/>
              </a:prstClr>
            </a:outerShdw>
          </a:effectLst>
        </p:spPr>
      </p:pic>
    </p:spTree>
    <p:extLst>
      <p:ext uri="{BB962C8B-B14F-4D97-AF65-F5344CB8AC3E}">
        <p14:creationId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2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1560" y="2832453"/>
            <a:ext cx="3380838" cy="3088388"/>
          </a:xfrm>
          <a:prstGeom prst="roundRect">
            <a:avLst>
              <a:gd name="adj" fmla="val 6236"/>
            </a:avLst>
          </a:prstGeom>
          <a:solidFill>
            <a:srgbClr val="FFFFFF">
              <a:shade val="85000"/>
            </a:srgbClr>
          </a:solidFill>
          <a:ln>
            <a:noFill/>
          </a:ln>
          <a:effectLst/>
        </p:spPr>
      </p:pic>
      <p:sp>
        <p:nvSpPr>
          <p:cNvPr id="180229" name="文字方塊 8"/>
          <p:cNvSpPr txBox="1">
            <a:spLocks noChangeArrowheads="1"/>
          </p:cNvSpPr>
          <p:nvPr/>
        </p:nvSpPr>
        <p:spPr bwMode="auto">
          <a:xfrm>
            <a:off x="653519" y="6080930"/>
            <a:ext cx="3384749" cy="307777"/>
          </a:xfrm>
          <a:prstGeom prst="rect">
            <a:avLst/>
          </a:prstGeom>
          <a:noFill/>
          <a:ln w="9525">
            <a:noFill/>
            <a:miter lim="800000"/>
            <a:headEnd/>
            <a:tailEnd/>
          </a:ln>
        </p:spPr>
        <p:txBody>
          <a:bodyPr wrap="square">
            <a:spAutoFit/>
          </a:bodyPr>
          <a:lstStyle/>
          <a:p>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圖片來源：十二年國民基本教育宣導影片</a:t>
            </a:r>
          </a:p>
        </p:txBody>
      </p:sp>
      <p:sp>
        <p:nvSpPr>
          <p:cNvPr id="3" name="圓角矩形 2"/>
          <p:cNvSpPr/>
          <p:nvPr/>
        </p:nvSpPr>
        <p:spPr>
          <a:xfrm>
            <a:off x="611560" y="2832453"/>
            <a:ext cx="3380838" cy="3088388"/>
          </a:xfrm>
          <a:prstGeom prst="roundRect">
            <a:avLst>
              <a:gd name="adj" fmla="val 5301"/>
            </a:avLst>
          </a:prstGeom>
          <a:noFill/>
          <a:ln w="28575">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矩形 1"/>
          <p:cNvSpPr/>
          <p:nvPr/>
        </p:nvSpPr>
        <p:spPr>
          <a:xfrm>
            <a:off x="4239304" y="2840837"/>
            <a:ext cx="4572000" cy="2677656"/>
          </a:xfrm>
          <a:prstGeom prst="rect">
            <a:avLst/>
          </a:prstGeom>
        </p:spPr>
        <p:txBody>
          <a:bodyPr>
            <a:spAutoFit/>
          </a:bodyPr>
          <a:lstStyle/>
          <a:p>
            <a:r>
              <a:rPr lang="zh-TW" altLang="en-US" sz="2400" dirty="0">
                <a:latin typeface="微軟正黑體" panose="020B0604030504040204" pitchFamily="34" charset="-120"/>
                <a:ea typeface="微軟正黑體" panose="020B0604030504040204" pitchFamily="34" charset="-120"/>
              </a:rPr>
              <a:t>秉持自發、互動、共好的理念，</a:t>
            </a:r>
          </a:p>
          <a:p>
            <a:r>
              <a:rPr lang="zh-TW" altLang="en-US" sz="2400" dirty="0">
                <a:latin typeface="微軟正黑體" panose="020B0604030504040204" pitchFamily="34" charset="-120"/>
                <a:ea typeface="微軟正黑體" panose="020B0604030504040204" pitchFamily="34" charset="-120"/>
              </a:rPr>
              <a:t>透過與生活情境的結合，</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學生能夠理解所學，</a:t>
            </a:r>
          </a:p>
          <a:p>
            <a:r>
              <a:rPr lang="zh-TW" altLang="en-US" sz="2400" dirty="0">
                <a:latin typeface="微軟正黑體" panose="020B0604030504040204" pitchFamily="34" charset="-120"/>
                <a:ea typeface="微軟正黑體" panose="020B0604030504040204" pitchFamily="34" charset="-120"/>
              </a:rPr>
              <a:t>進而整合和運用所學，</a:t>
            </a:r>
          </a:p>
          <a:p>
            <a:r>
              <a:rPr lang="zh-TW" altLang="en-US" sz="2400" dirty="0">
                <a:latin typeface="微軟正黑體" panose="020B0604030504040204" pitchFamily="34" charset="-120"/>
                <a:ea typeface="微軟正黑體" panose="020B0604030504040204" pitchFamily="34" charset="-120"/>
              </a:rPr>
              <a:t>解決問題、推陳出新，</a:t>
            </a:r>
          </a:p>
          <a:p>
            <a:r>
              <a:rPr lang="zh-TW" altLang="en-US" sz="2400" dirty="0">
                <a:latin typeface="微軟正黑體" panose="020B0604030504040204" pitchFamily="34" charset="-120"/>
                <a:ea typeface="微軟正黑體" panose="020B0604030504040204" pitchFamily="34" charset="-120"/>
              </a:rPr>
              <a:t>成為與時俱進的終身學習者。</a:t>
            </a:r>
          </a:p>
        </p:txBody>
      </p:sp>
      <p:grpSp>
        <p:nvGrpSpPr>
          <p:cNvPr id="72" name="群組 71"/>
          <p:cNvGrpSpPr/>
          <p:nvPr/>
        </p:nvGrpSpPr>
        <p:grpSpPr>
          <a:xfrm>
            <a:off x="7812360" y="1416065"/>
            <a:ext cx="730788" cy="507432"/>
            <a:chOff x="4187222" y="395028"/>
            <a:chExt cx="1944212" cy="1349989"/>
          </a:xfrm>
          <a:solidFill>
            <a:srgbClr val="92D050"/>
          </a:solidFill>
        </p:grpSpPr>
        <p:sp>
          <p:nvSpPr>
            <p:cNvPr id="73"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16</a:t>
            </a:fld>
            <a:endParaRPr lang="zh-TW" altLang="en-US"/>
          </a:p>
        </p:txBody>
      </p:sp>
      <p:sp>
        <p:nvSpPr>
          <p:cNvPr id="2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一、課綱願景</a:t>
            </a:r>
          </a:p>
        </p:txBody>
      </p:sp>
      <p:sp>
        <p:nvSpPr>
          <p:cNvPr id="21" name="矩形 20"/>
          <p:cNvSpPr/>
          <p:nvPr/>
        </p:nvSpPr>
        <p:spPr>
          <a:xfrm>
            <a:off x="611560" y="1466231"/>
            <a:ext cx="8377237" cy="461665"/>
          </a:xfrm>
          <a:prstGeom prst="rect">
            <a:avLst/>
          </a:prstGeom>
        </p:spPr>
        <p:txBody>
          <a:bodyPr wrap="square">
            <a:spAutoFit/>
          </a:bodyPr>
          <a:lstStyle/>
          <a:p>
            <a:pPr defTabSz="1600200">
              <a:spcAft>
                <a:spcPct val="35000"/>
              </a:spcAft>
              <a:defRPr/>
            </a:pPr>
            <a:r>
              <a:rPr lang="zh-TW" altLang="en-US" sz="2400" dirty="0">
                <a:latin typeface="微軟正黑體" pitchFamily="34" charset="-120"/>
                <a:ea typeface="微軟正黑體" pitchFamily="34" charset="-120"/>
                <a:cs typeface="Times New Roman" pitchFamily="18" charset="0"/>
              </a:rPr>
              <a:t>成就每一個孩子</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適性揚才，終身學習</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cxnSp>
        <p:nvCxnSpPr>
          <p:cNvPr id="25" name="直線接點 24"/>
          <p:cNvCxnSpPr/>
          <p:nvPr/>
        </p:nvCxnSpPr>
        <p:spPr>
          <a:xfrm>
            <a:off x="653519" y="1923497"/>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9076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376705" y="2404744"/>
            <a:ext cx="8371759" cy="4048592"/>
          </a:xfrm>
          <a:prstGeom prst="roundRect">
            <a:avLst>
              <a:gd name="adj" fmla="val 5084"/>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647661" y="2444042"/>
            <a:ext cx="2894013" cy="3582988"/>
            <a:chOff x="647661" y="2444042"/>
            <a:chExt cx="2894013" cy="3582988"/>
          </a:xfrm>
        </p:grpSpPr>
        <p:pic>
          <p:nvPicPr>
            <p:cNvPr id="182275" name="Shape 47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66828"/>
            <a:stretch/>
          </p:blipFill>
          <p:spPr bwMode="auto">
            <a:xfrm>
              <a:off x="900113" y="3085744"/>
              <a:ext cx="2447751" cy="2368198"/>
            </a:xfrm>
            <a:prstGeom prst="rect">
              <a:avLst/>
            </a:prstGeom>
            <a:noFill/>
            <a:ln w="9525">
              <a:noFill/>
              <a:miter lim="800000"/>
              <a:headEnd/>
              <a:tailEnd/>
            </a:ln>
          </p:spPr>
        </p:pic>
        <p:sp>
          <p:nvSpPr>
            <p:cNvPr id="182276" name="Shape 473"/>
            <p:cNvSpPr txBox="1">
              <a:spLocks noChangeArrowheads="1"/>
            </p:cNvSpPr>
            <p:nvPr/>
          </p:nvSpPr>
          <p:spPr bwMode="auto">
            <a:xfrm>
              <a:off x="1255713" y="2444042"/>
              <a:ext cx="1660525" cy="495300"/>
            </a:xfrm>
            <a:prstGeom prst="rect">
              <a:avLst/>
            </a:prstGeom>
            <a:noFill/>
            <a:ln w="9525">
              <a:noFill/>
              <a:miter lim="800000"/>
              <a:headEnd/>
              <a:tailEnd/>
            </a:ln>
          </p:spPr>
          <p:txBody>
            <a:bodyPr lIns="91425" tIns="91425" rIns="91425" bIns="91425"/>
            <a:lstStyle/>
            <a:p>
              <a:pPr algn="ctr">
                <a:buClr>
                  <a:srgbClr val="CC0000"/>
                </a:buClr>
                <a:buSzPct val="25000"/>
                <a:buFont typeface="Arial" charset="0"/>
                <a:buNone/>
              </a:pPr>
              <a:r>
                <a:rPr lang="en-US" altLang="zh-TW" sz="3600" b="1">
                  <a:solidFill>
                    <a:srgbClr val="0000FF"/>
                  </a:solidFill>
                  <a:latin typeface="微軟正黑體" panose="020B0604030504040204" pitchFamily="34" charset="-120"/>
                  <a:ea typeface="微軟正黑體" panose="020B0604030504040204" pitchFamily="34" charset="-120"/>
                  <a:cs typeface="Times New Roman" pitchFamily="18" charset="0"/>
                  <a:sym typeface="Arial" charset="0"/>
                </a:rPr>
                <a:t>自  發</a:t>
              </a:r>
            </a:p>
          </p:txBody>
        </p:sp>
        <p:sp>
          <p:nvSpPr>
            <p:cNvPr id="182279" name="Shape 476"/>
            <p:cNvSpPr txBox="1">
              <a:spLocks noChangeArrowheads="1"/>
            </p:cNvSpPr>
            <p:nvPr/>
          </p:nvSpPr>
          <p:spPr bwMode="auto">
            <a:xfrm>
              <a:off x="647661" y="5453942"/>
              <a:ext cx="2894013" cy="573088"/>
            </a:xfrm>
            <a:prstGeom prst="rect">
              <a:avLst/>
            </a:prstGeom>
            <a:noFill/>
            <a:ln w="9525">
              <a:noFill/>
              <a:miter lim="800000"/>
              <a:headEnd/>
              <a:tailEnd/>
            </a:ln>
          </p:spPr>
          <p:txBody>
            <a:bodyPr lIns="91425" tIns="91425" rIns="91425" bIns="91425"/>
            <a:lstStyle/>
            <a:p>
              <a:pPr algn="ctr">
                <a:buClr>
                  <a:srgbClr val="000000"/>
                </a:buClr>
                <a:buSzPct val="25000"/>
                <a:buFont typeface="Arial" charset="0"/>
                <a:buNone/>
              </a:pPr>
              <a:r>
                <a:rPr lang="en-US" altLang="zh-TW" sz="2400" b="1">
                  <a:solidFill>
                    <a:srgbClr val="002060"/>
                  </a:solidFill>
                  <a:latin typeface="微軟正黑體" panose="020B0604030504040204" pitchFamily="34" charset="-120"/>
                  <a:ea typeface="微軟正黑體" panose="020B0604030504040204" pitchFamily="34" charset="-120"/>
                  <a:cs typeface="Times New Roman" pitchFamily="18" charset="0"/>
                  <a:sym typeface="Arial" charset="0"/>
                </a:rPr>
                <a:t>有意願</a:t>
              </a:r>
              <a:r>
                <a:rPr lang="zh-TW" altLang="en-US" sz="2400" b="1">
                  <a:solidFill>
                    <a:srgbClr val="002060"/>
                  </a:solidFill>
                  <a:latin typeface="微軟正黑體" panose="020B0604030504040204" pitchFamily="34" charset="-120"/>
                  <a:ea typeface="微軟正黑體" panose="020B0604030504040204" pitchFamily="34" charset="-120"/>
                  <a:cs typeface="Times New Roman" pitchFamily="18" charset="0"/>
                  <a:sym typeface="Arial" charset="0"/>
                </a:rPr>
                <a:t>，</a:t>
              </a:r>
              <a:r>
                <a:rPr lang="en-US" altLang="zh-TW" sz="2400" b="1">
                  <a:solidFill>
                    <a:srgbClr val="002060"/>
                  </a:solidFill>
                  <a:latin typeface="微軟正黑體" panose="020B0604030504040204" pitchFamily="34" charset="-120"/>
                  <a:ea typeface="微軟正黑體" panose="020B0604030504040204" pitchFamily="34" charset="-120"/>
                  <a:cs typeface="Times New Roman" pitchFamily="18" charset="0"/>
                  <a:sym typeface="Arial" charset="0"/>
                </a:rPr>
                <a:t>有動力</a:t>
              </a:r>
            </a:p>
          </p:txBody>
        </p:sp>
      </p:grpSp>
      <p:grpSp>
        <p:nvGrpSpPr>
          <p:cNvPr id="20" name="群組 19"/>
          <p:cNvGrpSpPr/>
          <p:nvPr/>
        </p:nvGrpSpPr>
        <p:grpSpPr>
          <a:xfrm>
            <a:off x="7559929" y="464882"/>
            <a:ext cx="756487" cy="731870"/>
            <a:chOff x="10843417" y="2591943"/>
            <a:chExt cx="3443021" cy="3330982"/>
          </a:xfrm>
          <a:solidFill>
            <a:schemeClr val="bg1"/>
          </a:solidFill>
        </p:grpSpPr>
        <p:grpSp>
          <p:nvGrpSpPr>
            <p:cNvPr id="21" name="群組 20"/>
            <p:cNvGrpSpPr/>
            <p:nvPr/>
          </p:nvGrpSpPr>
          <p:grpSpPr>
            <a:xfrm>
              <a:off x="12308741" y="2597672"/>
              <a:ext cx="1977697" cy="3325253"/>
              <a:chOff x="3457972" y="1196752"/>
              <a:chExt cx="2895227" cy="4867968"/>
            </a:xfrm>
            <a:grpFill/>
          </p:grpSpPr>
          <p:sp>
            <p:nvSpPr>
              <p:cNvPr id="31" name="流程圖: 接點 30"/>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圓角矩形 33"/>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6" name="群組 35"/>
              <p:cNvGrpSpPr/>
              <p:nvPr/>
            </p:nvGrpSpPr>
            <p:grpSpPr>
              <a:xfrm>
                <a:off x="3457972" y="2264172"/>
                <a:ext cx="1591573" cy="453107"/>
                <a:chOff x="723609" y="2530960"/>
                <a:chExt cx="1591573" cy="453107"/>
              </a:xfrm>
              <a:grpFill/>
            </p:grpSpPr>
            <p:sp>
              <p:nvSpPr>
                <p:cNvPr id="37" name="圓角矩形 3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3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22" name="群組 21"/>
            <p:cNvGrpSpPr/>
            <p:nvPr/>
          </p:nvGrpSpPr>
          <p:grpSpPr>
            <a:xfrm flipH="1">
              <a:off x="10843417" y="2591943"/>
              <a:ext cx="1977697" cy="3325253"/>
              <a:chOff x="3457972" y="1196752"/>
              <a:chExt cx="2895227" cy="4867968"/>
            </a:xfrm>
            <a:grpFill/>
          </p:grpSpPr>
          <p:sp>
            <p:nvSpPr>
              <p:cNvPr id="23" name="流程圖: 接點 22"/>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圓角矩形 23"/>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圓角矩形 24"/>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3457972" y="2264172"/>
                <a:ext cx="1591573" cy="453107"/>
                <a:chOff x="723609" y="2530960"/>
                <a:chExt cx="1591573" cy="453107"/>
              </a:xfrm>
              <a:grpFill/>
            </p:grpSpPr>
            <p:sp>
              <p:nvSpPr>
                <p:cNvPr id="29" name="圓角矩形 28"/>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圓角矩形 29"/>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sp>
        <p:nvSpPr>
          <p:cNvPr id="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二、總綱的基本理念</a:t>
            </a:r>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grpSp>
        <p:nvGrpSpPr>
          <p:cNvPr id="5" name="群組 4"/>
          <p:cNvGrpSpPr/>
          <p:nvPr/>
        </p:nvGrpSpPr>
        <p:grpSpPr>
          <a:xfrm>
            <a:off x="3130661" y="2444042"/>
            <a:ext cx="2917825" cy="3582988"/>
            <a:chOff x="3130661" y="2444042"/>
            <a:chExt cx="2917825" cy="3582988"/>
          </a:xfrm>
        </p:grpSpPr>
        <p:sp>
          <p:nvSpPr>
            <p:cNvPr id="241669" name="Shape 474"/>
            <p:cNvSpPr txBox="1">
              <a:spLocks noChangeArrowheads="1"/>
            </p:cNvSpPr>
            <p:nvPr/>
          </p:nvSpPr>
          <p:spPr bwMode="auto">
            <a:xfrm>
              <a:off x="3793786" y="2444042"/>
              <a:ext cx="1704975" cy="769937"/>
            </a:xfrm>
            <a:prstGeom prst="rect">
              <a:avLst/>
            </a:prstGeom>
            <a:noFill/>
            <a:ln w="9525">
              <a:noFill/>
              <a:miter lim="800000"/>
              <a:headEnd/>
              <a:tailEnd/>
            </a:ln>
          </p:spPr>
          <p:txBody>
            <a:bodyPr lIns="91425" tIns="91425" rIns="91425" bIns="91425" anchor="ctr"/>
            <a:lstStyle/>
            <a:p>
              <a:pPr algn="ctr">
                <a:buClr>
                  <a:srgbClr val="CC0000"/>
                </a:buClr>
                <a:buSzPct val="25000"/>
                <a:buFont typeface="Arial" charset="0"/>
                <a:buNone/>
                <a:defRPr/>
              </a:pPr>
              <a:r>
                <a:rPr lang="en-US" sz="3600" b="1" dirty="0">
                  <a:solidFill>
                    <a:schemeClr val="accent6">
                      <a:lumMod val="75000"/>
                    </a:schemeClr>
                  </a:solidFill>
                  <a:latin typeface="微軟正黑體" panose="020B0604030504040204" pitchFamily="34" charset="-120"/>
                  <a:ea typeface="微軟正黑體" panose="020B0604030504040204" pitchFamily="34" charset="-120"/>
                  <a:cs typeface="Times New Roman" pitchFamily="18" charset="0"/>
                  <a:sym typeface="Arial" charset="0"/>
                </a:rPr>
                <a:t>互  動</a:t>
              </a:r>
            </a:p>
          </p:txBody>
        </p:sp>
        <p:sp>
          <p:nvSpPr>
            <p:cNvPr id="241672" name="Shape 477"/>
            <p:cNvSpPr txBox="1">
              <a:spLocks noChangeArrowheads="1"/>
            </p:cNvSpPr>
            <p:nvPr/>
          </p:nvSpPr>
          <p:spPr bwMode="auto">
            <a:xfrm>
              <a:off x="3130661" y="5453942"/>
              <a:ext cx="2917825" cy="573088"/>
            </a:xfrm>
            <a:prstGeom prst="rect">
              <a:avLst/>
            </a:prstGeom>
            <a:noFill/>
            <a:ln w="9525">
              <a:noFill/>
              <a:miter lim="800000"/>
              <a:headEnd/>
              <a:tailEnd/>
            </a:ln>
          </p:spPr>
          <p:txBody>
            <a:bodyPr lIns="91425" tIns="91425" rIns="91425" bIns="91425"/>
            <a:lstStyle/>
            <a:p>
              <a:pPr algn="ctr">
                <a:buClr>
                  <a:srgbClr val="000000"/>
                </a:buClr>
                <a:buSzPct val="25000"/>
                <a:buFont typeface="Arial" charset="0"/>
                <a:buNone/>
                <a:defRPr/>
              </a:pPr>
              <a:r>
                <a:rPr lang="en-US" sz="2400" b="1" dirty="0">
                  <a:solidFill>
                    <a:srgbClr val="CD6209"/>
                  </a:solidFill>
                  <a:latin typeface="微軟正黑體" panose="020B0604030504040204" pitchFamily="34" charset="-120"/>
                  <a:ea typeface="微軟正黑體" panose="020B0604030504040204" pitchFamily="34" charset="-120"/>
                  <a:cs typeface="Times New Roman" pitchFamily="18" charset="0"/>
                  <a:sym typeface="Arial" charset="0"/>
                </a:rPr>
                <a:t>有方法</a:t>
              </a:r>
              <a:r>
                <a:rPr lang="zh-TW" altLang="en-US" sz="2400" b="1" dirty="0">
                  <a:solidFill>
                    <a:srgbClr val="CD6209"/>
                  </a:solidFill>
                  <a:latin typeface="微軟正黑體" panose="020B0604030504040204" pitchFamily="34" charset="-120"/>
                  <a:ea typeface="微軟正黑體" panose="020B0604030504040204" pitchFamily="34" charset="-120"/>
                  <a:cs typeface="Times New Roman" pitchFamily="18" charset="0"/>
                  <a:sym typeface="Arial" charset="0"/>
                </a:rPr>
                <a:t>，</a:t>
              </a:r>
              <a:r>
                <a:rPr lang="en-US" sz="2400" b="1" dirty="0">
                  <a:solidFill>
                    <a:srgbClr val="CD6209"/>
                  </a:solidFill>
                  <a:latin typeface="微軟正黑體" panose="020B0604030504040204" pitchFamily="34" charset="-120"/>
                  <a:ea typeface="微軟正黑體" panose="020B0604030504040204" pitchFamily="34" charset="-120"/>
                  <a:cs typeface="Times New Roman" pitchFamily="18" charset="0"/>
                  <a:sym typeface="Arial" charset="0"/>
                </a:rPr>
                <a:t>有知識</a:t>
              </a:r>
            </a:p>
          </p:txBody>
        </p:sp>
        <p:pic>
          <p:nvPicPr>
            <p:cNvPr id="39" name="Shape 47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32896" t="709" r="33932" b="-709"/>
            <a:stretch/>
          </p:blipFill>
          <p:spPr bwMode="auto">
            <a:xfrm>
              <a:off x="3398980" y="3085744"/>
              <a:ext cx="2447751" cy="2368198"/>
            </a:xfrm>
            <a:prstGeom prst="rect">
              <a:avLst/>
            </a:prstGeom>
            <a:noFill/>
            <a:ln w="9525">
              <a:noFill/>
              <a:miter lim="800000"/>
              <a:headEnd/>
              <a:tailEnd/>
            </a:ln>
          </p:spPr>
        </p:pic>
      </p:grpSp>
      <p:grpSp>
        <p:nvGrpSpPr>
          <p:cNvPr id="6" name="群組 5"/>
          <p:cNvGrpSpPr/>
          <p:nvPr/>
        </p:nvGrpSpPr>
        <p:grpSpPr>
          <a:xfrm>
            <a:off x="5559686" y="2440500"/>
            <a:ext cx="2971800" cy="3586530"/>
            <a:chOff x="5559686" y="2440500"/>
            <a:chExt cx="2971800" cy="3586530"/>
          </a:xfrm>
        </p:grpSpPr>
        <p:sp>
          <p:nvSpPr>
            <p:cNvPr id="182278" name="Shape 475"/>
            <p:cNvSpPr txBox="1">
              <a:spLocks noChangeArrowheads="1"/>
            </p:cNvSpPr>
            <p:nvPr/>
          </p:nvSpPr>
          <p:spPr bwMode="auto">
            <a:xfrm>
              <a:off x="6194702" y="2440500"/>
              <a:ext cx="1706563" cy="769937"/>
            </a:xfrm>
            <a:prstGeom prst="rect">
              <a:avLst/>
            </a:prstGeom>
            <a:noFill/>
            <a:ln w="9525">
              <a:noFill/>
              <a:miter lim="800000"/>
              <a:headEnd/>
              <a:tailEnd/>
            </a:ln>
          </p:spPr>
          <p:txBody>
            <a:bodyPr lIns="91425" tIns="91425" rIns="91425" bIns="91425" anchor="ctr"/>
            <a:lstStyle/>
            <a:p>
              <a:pPr algn="ctr">
                <a:buClr>
                  <a:srgbClr val="CC0000"/>
                </a:buClr>
                <a:buSzPct val="25000"/>
                <a:buFont typeface="Arial" charset="0"/>
                <a:buNone/>
              </a:pPr>
              <a:r>
                <a:rPr lang="en-US" altLang="zh-TW" sz="3600" b="1">
                  <a:solidFill>
                    <a:srgbClr val="C00000"/>
                  </a:solidFill>
                  <a:latin typeface="微軟正黑體" panose="020B0604030504040204" pitchFamily="34" charset="-120"/>
                  <a:ea typeface="微軟正黑體" panose="020B0604030504040204" pitchFamily="34" charset="-120"/>
                  <a:cs typeface="Times New Roman" pitchFamily="18" charset="0"/>
                  <a:sym typeface="Arial" charset="0"/>
                </a:rPr>
                <a:t>共  好</a:t>
              </a:r>
            </a:p>
          </p:txBody>
        </p:sp>
        <p:sp>
          <p:nvSpPr>
            <p:cNvPr id="182281" name="Shape 478"/>
            <p:cNvSpPr txBox="1">
              <a:spLocks noChangeArrowheads="1"/>
            </p:cNvSpPr>
            <p:nvPr/>
          </p:nvSpPr>
          <p:spPr bwMode="auto">
            <a:xfrm>
              <a:off x="5559686" y="5453942"/>
              <a:ext cx="2971800" cy="573088"/>
            </a:xfrm>
            <a:prstGeom prst="rect">
              <a:avLst/>
            </a:prstGeom>
            <a:noFill/>
            <a:ln w="9525">
              <a:noFill/>
              <a:miter lim="800000"/>
              <a:headEnd/>
              <a:tailEnd/>
            </a:ln>
          </p:spPr>
          <p:txBody>
            <a:bodyPr lIns="91425" tIns="91425" rIns="91425" bIns="91425"/>
            <a:lstStyle/>
            <a:p>
              <a:pPr algn="ctr">
                <a:buSzPct val="25000"/>
              </a:pPr>
              <a:r>
                <a:rPr lang="en-US" altLang="zh-TW" sz="2400" b="1">
                  <a:solidFill>
                    <a:srgbClr val="920000"/>
                  </a:solidFill>
                  <a:latin typeface="微軟正黑體" panose="020B0604030504040204" pitchFamily="34" charset="-120"/>
                  <a:ea typeface="微軟正黑體" panose="020B0604030504040204" pitchFamily="34" charset="-120"/>
                  <a:cs typeface="Times New Roman" pitchFamily="18" charset="0"/>
                  <a:sym typeface="Arial" charset="0"/>
                </a:rPr>
                <a:t>有善念</a:t>
              </a:r>
              <a:r>
                <a:rPr lang="zh-TW" altLang="en-US" sz="2400" b="1">
                  <a:solidFill>
                    <a:srgbClr val="920000"/>
                  </a:solidFill>
                  <a:latin typeface="微軟正黑體" panose="020B0604030504040204" pitchFamily="34" charset="-120"/>
                  <a:ea typeface="微軟正黑體" panose="020B0604030504040204" pitchFamily="34" charset="-120"/>
                  <a:cs typeface="Times New Roman" pitchFamily="18" charset="0"/>
                  <a:sym typeface="Arial" charset="0"/>
                </a:rPr>
                <a:t>，</a:t>
              </a:r>
              <a:r>
                <a:rPr lang="en-US" altLang="zh-TW" sz="2400" b="1">
                  <a:solidFill>
                    <a:srgbClr val="920000"/>
                  </a:solidFill>
                  <a:latin typeface="微軟正黑體" panose="020B0604030504040204" pitchFamily="34" charset="-120"/>
                  <a:ea typeface="微軟正黑體" panose="020B0604030504040204" pitchFamily="34" charset="-120"/>
                  <a:cs typeface="Times New Roman" pitchFamily="18" charset="0"/>
                  <a:sym typeface="Arial" charset="0"/>
                </a:rPr>
                <a:t>能活用</a:t>
              </a:r>
            </a:p>
          </p:txBody>
        </p:sp>
        <p:pic>
          <p:nvPicPr>
            <p:cNvPr id="40" name="Shape 47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66353" t="467" r="475" b="-467"/>
            <a:stretch/>
          </p:blipFill>
          <p:spPr bwMode="auto">
            <a:xfrm>
              <a:off x="5867805" y="3080014"/>
              <a:ext cx="2447751" cy="2368198"/>
            </a:xfrm>
            <a:prstGeom prst="rect">
              <a:avLst/>
            </a:prstGeom>
            <a:noFill/>
            <a:ln w="9525">
              <a:noFill/>
              <a:miter lim="800000"/>
              <a:headEnd/>
              <a:tailEnd/>
            </a:ln>
          </p:spPr>
        </p:pic>
      </p:grpSp>
    </p:spTree>
    <p:extLst>
      <p:ext uri="{BB962C8B-B14F-4D97-AF65-F5344CB8AC3E}">
        <p14:creationId xmlns:p14="http://schemas.microsoft.com/office/powerpoint/2010/main" val="30206806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803118" y="2119118"/>
            <a:ext cx="8017354" cy="3898271"/>
          </a:xfrm>
          <a:prstGeom prst="roundRect">
            <a:avLst>
              <a:gd name="adj" fmla="val 4515"/>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1102113" y="2611537"/>
            <a:ext cx="1700828" cy="3139722"/>
            <a:chOff x="1102113" y="2611537"/>
            <a:chExt cx="1700828" cy="3139722"/>
          </a:xfrm>
        </p:grpSpPr>
        <p:sp>
          <p:nvSpPr>
            <p:cNvPr id="6" name="矩形 5"/>
            <p:cNvSpPr/>
            <p:nvPr/>
          </p:nvSpPr>
          <p:spPr>
            <a:xfrm>
              <a:off x="1102113" y="4797152"/>
              <a:ext cx="1620957" cy="954107"/>
            </a:xfrm>
            <a:prstGeom prst="rect">
              <a:avLst/>
            </a:prstGeom>
          </p:spPr>
          <p:txBody>
            <a:bodyPr wrap="none">
              <a:spAutoFit/>
            </a:bodyPr>
            <a:lstStyle/>
            <a:p>
              <a:pPr algn="ctr"/>
              <a:r>
                <a:rPr lang="zh-TW" altLang="en-US" sz="2800" b="1">
                  <a:latin typeface="微軟正黑體" panose="020B0604030504040204" pitchFamily="34" charset="-120"/>
                  <a:ea typeface="微軟正黑體" panose="020B0604030504040204" pitchFamily="34" charset="-120"/>
                </a:rPr>
                <a:t>啟發</a:t>
              </a:r>
              <a:endParaRPr lang="en-US" altLang="zh-TW" sz="2800" b="1">
                <a:latin typeface="微軟正黑體" panose="020B0604030504040204" pitchFamily="34" charset="-120"/>
                <a:ea typeface="微軟正黑體" panose="020B0604030504040204" pitchFamily="34" charset="-120"/>
              </a:endParaRPr>
            </a:p>
            <a:p>
              <a:pPr algn="ctr"/>
              <a:r>
                <a:rPr lang="zh-TW" altLang="en-US" sz="2800" b="1">
                  <a:latin typeface="微軟正黑體" panose="020B0604030504040204" pitchFamily="34" charset="-120"/>
                  <a:ea typeface="微軟正黑體" panose="020B0604030504040204" pitchFamily="34" charset="-120"/>
                </a:rPr>
                <a:t>生命潛能</a:t>
              </a:r>
            </a:p>
          </p:txBody>
        </p:sp>
        <p:grpSp>
          <p:nvGrpSpPr>
            <p:cNvPr id="20" name="群組 19"/>
            <p:cNvGrpSpPr/>
            <p:nvPr/>
          </p:nvGrpSpPr>
          <p:grpSpPr>
            <a:xfrm>
              <a:off x="1145593" y="2611537"/>
              <a:ext cx="1657348" cy="1977708"/>
              <a:chOff x="1643973" y="2801738"/>
              <a:chExt cx="2786609" cy="3325253"/>
            </a:xfrm>
            <a:solidFill>
              <a:srgbClr val="C00000"/>
            </a:solidFill>
          </p:grpSpPr>
          <p:sp>
            <p:nvSpPr>
              <p:cNvPr id="43" name="流程圖: 接點 42"/>
              <p:cNvSpPr/>
              <p:nvPr/>
            </p:nvSpPr>
            <p:spPr>
              <a:xfrm>
                <a:off x="2703082" y="2801738"/>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4" name="圓角矩形 43"/>
              <p:cNvSpPr/>
              <p:nvPr/>
            </p:nvSpPr>
            <p:spPr>
              <a:xfrm>
                <a:off x="2622872" y="3514571"/>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5" name="圓角矩形 44"/>
              <p:cNvSpPr/>
              <p:nvPr/>
            </p:nvSpPr>
            <p:spPr>
              <a:xfrm>
                <a:off x="3055810" y="4405417"/>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a:off x="2638237" y="4405416"/>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 name="群組 4"/>
          <p:cNvGrpSpPr/>
          <p:nvPr/>
        </p:nvGrpSpPr>
        <p:grpSpPr>
          <a:xfrm>
            <a:off x="2931733" y="2611537"/>
            <a:ext cx="1657348" cy="3139722"/>
            <a:chOff x="2931733" y="2611537"/>
            <a:chExt cx="1657348" cy="3139722"/>
          </a:xfrm>
        </p:grpSpPr>
        <p:sp>
          <p:nvSpPr>
            <p:cNvPr id="21" name="矩形 20"/>
            <p:cNvSpPr/>
            <p:nvPr/>
          </p:nvSpPr>
          <p:spPr>
            <a:xfrm>
              <a:off x="2934445" y="4797152"/>
              <a:ext cx="1620957" cy="954107"/>
            </a:xfrm>
            <a:prstGeom prst="rect">
              <a:avLst/>
            </a:prstGeom>
          </p:spPr>
          <p:txBody>
            <a:bodyPr wrap="none">
              <a:spAutoFit/>
            </a:bodyPr>
            <a:lstStyle/>
            <a:p>
              <a:pPr algn="ctr"/>
              <a:r>
                <a:rPr lang="zh-TW" altLang="en-US" sz="2800" b="1">
                  <a:latin typeface="微軟正黑體" panose="020B0604030504040204" pitchFamily="34" charset="-120"/>
                  <a:ea typeface="微軟正黑體" panose="020B0604030504040204" pitchFamily="34" charset="-120"/>
                </a:rPr>
                <a:t>陶養</a:t>
              </a:r>
              <a:endParaRPr lang="en-US" altLang="zh-TW" sz="2800" b="1">
                <a:latin typeface="微軟正黑體" panose="020B0604030504040204" pitchFamily="34" charset="-120"/>
                <a:ea typeface="微軟正黑體" panose="020B0604030504040204" pitchFamily="34" charset="-120"/>
              </a:endParaRPr>
            </a:p>
            <a:p>
              <a:pPr algn="ctr"/>
              <a:r>
                <a:rPr lang="zh-TW" altLang="en-US" sz="2800" b="1">
                  <a:latin typeface="微軟正黑體" panose="020B0604030504040204" pitchFamily="34" charset="-120"/>
                  <a:ea typeface="微軟正黑體" panose="020B0604030504040204" pitchFamily="34" charset="-120"/>
                </a:rPr>
                <a:t>生活知能</a:t>
              </a:r>
            </a:p>
          </p:txBody>
        </p:sp>
        <p:grpSp>
          <p:nvGrpSpPr>
            <p:cNvPr id="22" name="群組 21"/>
            <p:cNvGrpSpPr/>
            <p:nvPr/>
          </p:nvGrpSpPr>
          <p:grpSpPr>
            <a:xfrm>
              <a:off x="2931733" y="2611537"/>
              <a:ext cx="1657348" cy="1977708"/>
              <a:chOff x="4402968" y="2809913"/>
              <a:chExt cx="2786609" cy="3325253"/>
            </a:xfrm>
            <a:solidFill>
              <a:srgbClr val="FFC000"/>
            </a:solidFill>
          </p:grpSpPr>
          <p:sp>
            <p:nvSpPr>
              <p:cNvPr id="37" name="流程圖: 接點 36"/>
              <p:cNvSpPr/>
              <p:nvPr/>
            </p:nvSpPr>
            <p:spPr>
              <a:xfrm>
                <a:off x="5462077" y="2809913"/>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37"/>
              <p:cNvSpPr/>
              <p:nvPr/>
            </p:nvSpPr>
            <p:spPr>
              <a:xfrm>
                <a:off x="5381867" y="3522746"/>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圓角矩形 38"/>
              <p:cNvSpPr/>
              <p:nvPr/>
            </p:nvSpPr>
            <p:spPr>
              <a:xfrm>
                <a:off x="5814805" y="4413592"/>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397232" y="4413591"/>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0" name="群組 9"/>
          <p:cNvGrpSpPr/>
          <p:nvPr/>
        </p:nvGrpSpPr>
        <p:grpSpPr>
          <a:xfrm>
            <a:off x="4805374" y="2443972"/>
            <a:ext cx="1620957" cy="3307040"/>
            <a:chOff x="6599109" y="2444219"/>
            <a:chExt cx="1620957" cy="3307040"/>
          </a:xfrm>
        </p:grpSpPr>
        <p:sp>
          <p:nvSpPr>
            <p:cNvPr id="7" name="矩形 6"/>
            <p:cNvSpPr/>
            <p:nvPr/>
          </p:nvSpPr>
          <p:spPr>
            <a:xfrm>
              <a:off x="6599109" y="4797152"/>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促進</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生涯發展</a:t>
              </a:r>
            </a:p>
          </p:txBody>
        </p:sp>
        <p:grpSp>
          <p:nvGrpSpPr>
            <p:cNvPr id="23" name="群組 22"/>
            <p:cNvGrpSpPr/>
            <p:nvPr/>
          </p:nvGrpSpPr>
          <p:grpSpPr>
            <a:xfrm>
              <a:off x="6883120" y="2444219"/>
              <a:ext cx="946321" cy="2145026"/>
              <a:chOff x="9890871" y="2661512"/>
              <a:chExt cx="1591112" cy="3606576"/>
            </a:xfrm>
            <a:solidFill>
              <a:srgbClr val="92D050"/>
            </a:solidFill>
          </p:grpSpPr>
          <p:sp>
            <p:nvSpPr>
              <p:cNvPr id="31" name="流程圖: 接點 3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圓角矩形 33"/>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9" name="群組 8"/>
          <p:cNvGrpSpPr/>
          <p:nvPr/>
        </p:nvGrpSpPr>
        <p:grpSpPr>
          <a:xfrm>
            <a:off x="6643881" y="2411855"/>
            <a:ext cx="1700821" cy="3330371"/>
            <a:chOff x="4766777" y="2420888"/>
            <a:chExt cx="1700821" cy="3330371"/>
          </a:xfrm>
        </p:grpSpPr>
        <p:sp>
          <p:nvSpPr>
            <p:cNvPr id="8" name="矩形 7"/>
            <p:cNvSpPr/>
            <p:nvPr/>
          </p:nvSpPr>
          <p:spPr>
            <a:xfrm>
              <a:off x="4766777" y="4797152"/>
              <a:ext cx="1620957" cy="954107"/>
            </a:xfrm>
            <a:prstGeom prst="rect">
              <a:avLst/>
            </a:prstGeom>
          </p:spPr>
          <p:txBody>
            <a:bodyPr wrap="none">
              <a:spAutoFit/>
            </a:bodyPr>
            <a:lstStyle/>
            <a:p>
              <a:pPr algn="ctr">
                <a:buClr>
                  <a:srgbClr val="000000"/>
                </a:buClr>
                <a:buSzPct val="25000"/>
              </a:pPr>
              <a:r>
                <a:rPr lang="zh-TW" altLang="en-US" sz="2800" b="1">
                  <a:latin typeface="微軟正黑體" panose="020B0604030504040204" pitchFamily="34" charset="-120"/>
                  <a:ea typeface="微軟正黑體" panose="020B0604030504040204" pitchFamily="34" charset="-120"/>
                </a:rPr>
                <a:t>涵育</a:t>
              </a:r>
              <a:endParaRPr lang="en-US" altLang="zh-TW" sz="2800" b="1">
                <a:latin typeface="微軟正黑體" panose="020B0604030504040204" pitchFamily="34" charset="-120"/>
                <a:ea typeface="微軟正黑體" panose="020B0604030504040204" pitchFamily="34" charset="-120"/>
              </a:endParaRPr>
            </a:p>
            <a:p>
              <a:pPr algn="ctr">
                <a:buClr>
                  <a:srgbClr val="000000"/>
                </a:buClr>
                <a:buSzPct val="25000"/>
              </a:pPr>
              <a:r>
                <a:rPr lang="zh-TW" altLang="en-US" sz="2800" b="1">
                  <a:latin typeface="微軟正黑體" panose="020B0604030504040204" pitchFamily="34" charset="-120"/>
                  <a:ea typeface="微軟正黑體" panose="020B0604030504040204" pitchFamily="34" charset="-120"/>
                </a:rPr>
                <a:t>公民責任</a:t>
              </a:r>
            </a:p>
          </p:txBody>
        </p:sp>
        <p:grpSp>
          <p:nvGrpSpPr>
            <p:cNvPr id="24" name="群組 23"/>
            <p:cNvGrpSpPr/>
            <p:nvPr/>
          </p:nvGrpSpPr>
          <p:grpSpPr>
            <a:xfrm>
              <a:off x="5197229" y="2420888"/>
              <a:ext cx="1270369" cy="2168356"/>
              <a:chOff x="7780203" y="2597447"/>
              <a:chExt cx="2135954" cy="3645801"/>
            </a:xfrm>
            <a:solidFill>
              <a:srgbClr val="00B0F0"/>
            </a:solidFill>
          </p:grpSpPr>
          <p:sp>
            <p:nvSpPr>
              <p:cNvPr id="25" name="流程圖: 接點 24"/>
              <p:cNvSpPr/>
              <p:nvPr/>
            </p:nvSpPr>
            <p:spPr>
              <a:xfrm>
                <a:off x="8159889" y="291799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8079679" y="363082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8512617" y="452167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8095044" y="452167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18</a:t>
            </a:fld>
            <a:endParaRPr lang="zh-TW" altLang="en-US"/>
          </a:p>
        </p:txBody>
      </p:sp>
      <p:sp>
        <p:nvSpPr>
          <p:cNvPr id="56" name="文字方塊 5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3-3</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三、總綱的課程目標</a:t>
            </a:r>
          </a:p>
        </p:txBody>
      </p:sp>
      <p:grpSp>
        <p:nvGrpSpPr>
          <p:cNvPr id="49" name="群組 48"/>
          <p:cNvGrpSpPr/>
          <p:nvPr/>
        </p:nvGrpSpPr>
        <p:grpSpPr>
          <a:xfrm>
            <a:off x="7659330" y="423709"/>
            <a:ext cx="642106" cy="734134"/>
            <a:chOff x="6472820" y="2448446"/>
            <a:chExt cx="1106519" cy="1265108"/>
          </a:xfrm>
          <a:solidFill>
            <a:schemeClr val="bg1"/>
          </a:solidFill>
        </p:grpSpPr>
        <p:grpSp>
          <p:nvGrpSpPr>
            <p:cNvPr id="50" name="群組 49"/>
            <p:cNvGrpSpPr/>
            <p:nvPr/>
          </p:nvGrpSpPr>
          <p:grpSpPr>
            <a:xfrm rot="313721">
              <a:off x="6904218" y="2448446"/>
              <a:ext cx="675121" cy="1243964"/>
              <a:chOff x="-171537" y="3056620"/>
              <a:chExt cx="2038340" cy="3643323"/>
            </a:xfrm>
            <a:grpFill/>
          </p:grpSpPr>
          <p:sp>
            <p:nvSpPr>
              <p:cNvPr id="60" name="甜甜圈 59"/>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1" name="圓角矩形 60"/>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2" name="橢圓 61"/>
              <p:cNvSpPr/>
              <p:nvPr/>
            </p:nvSpPr>
            <p:spPr>
              <a:xfrm>
                <a:off x="69558" y="3286541"/>
                <a:ext cx="1578494" cy="1578494"/>
              </a:xfrm>
              <a:prstGeom prst="ellipse">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3" name="圓角矩形 62"/>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4" name="圓角矩形 63"/>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5" name="圓角矩形 64"/>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51" name="群組 50"/>
            <p:cNvGrpSpPr/>
            <p:nvPr/>
          </p:nvGrpSpPr>
          <p:grpSpPr>
            <a:xfrm flipH="1">
              <a:off x="6472820" y="2471229"/>
              <a:ext cx="548076" cy="1242325"/>
              <a:chOff x="9890871" y="2661512"/>
              <a:chExt cx="1591112" cy="3606576"/>
            </a:xfrm>
            <a:grpFill/>
          </p:grpSpPr>
          <p:sp>
            <p:nvSpPr>
              <p:cNvPr id="52" name="流程圖: 接點 51"/>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圓角矩形 52"/>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4" name="圓角矩形 53"/>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圓角矩形 54"/>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194450551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圓角矩形 88"/>
          <p:cNvSpPr/>
          <p:nvPr/>
        </p:nvSpPr>
        <p:spPr>
          <a:xfrm>
            <a:off x="5068977" y="2661730"/>
            <a:ext cx="3881840" cy="2421483"/>
          </a:xfrm>
          <a:prstGeom prst="roundRect">
            <a:avLst>
              <a:gd name="adj" fmla="val 4145"/>
            </a:avLst>
          </a:prstGeom>
          <a:solidFill>
            <a:srgbClr val="FCE4EC"/>
          </a:solidFill>
          <a:ln w="38100" cap="rnd">
            <a:noFill/>
          </a:ln>
        </p:spPr>
        <p:txBody>
          <a:bodyPr rtlCol="0" anchor="ctr"/>
          <a:lstStyle/>
          <a:p>
            <a:pPr algn="ctr"/>
            <a:endParaRPr lang="zh-TW" altLang="en-US"/>
          </a:p>
        </p:txBody>
      </p:sp>
      <p:sp>
        <p:nvSpPr>
          <p:cNvPr id="2" name="圓角矩形 1"/>
          <p:cNvSpPr/>
          <p:nvPr/>
        </p:nvSpPr>
        <p:spPr>
          <a:xfrm>
            <a:off x="1187624" y="2669951"/>
            <a:ext cx="3984389" cy="599829"/>
          </a:xfrm>
          <a:prstGeom prst="roundRect">
            <a:avLst/>
          </a:prstGeom>
          <a:solidFill>
            <a:srgbClr val="FCE4EC"/>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C2185B"/>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2170" y="3559475"/>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貳、新課綱的研修歷程</a:t>
            </a:r>
          </a:p>
        </p:txBody>
      </p:sp>
      <p:sp>
        <p:nvSpPr>
          <p:cNvPr id="26" name="文字方塊 25"/>
          <p:cNvSpPr txBox="1"/>
          <p:nvPr/>
        </p:nvSpPr>
        <p:spPr>
          <a:xfrm>
            <a:off x="1292170" y="4366713"/>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參、新課綱的重要內涵</a:t>
            </a:r>
          </a:p>
        </p:txBody>
      </p:sp>
      <p:sp>
        <p:nvSpPr>
          <p:cNvPr id="27" name="文字方塊 26"/>
          <p:cNvSpPr txBox="1"/>
          <p:nvPr/>
        </p:nvSpPr>
        <p:spPr>
          <a:xfrm>
            <a:off x="1292170" y="5091434"/>
            <a:ext cx="4660586" cy="523220"/>
          </a:xfrm>
          <a:prstGeom prst="rect">
            <a:avLst/>
          </a:prstGeom>
          <a:noFill/>
        </p:spPr>
        <p:txBody>
          <a:bodyPr wrap="square">
            <a:spAutoFit/>
          </a:bodyPr>
          <a:lstStyle/>
          <a:p>
            <a:pPr eaLnBrk="0" hangingPunct="0">
              <a:defRPr/>
            </a:pPr>
            <a:r>
              <a:rPr lang="zh-TW" altLang="en-US" sz="2800" b="1" dirty="0">
                <a:solidFill>
                  <a:srgbClr val="000000"/>
                </a:solidFill>
                <a:latin typeface="微軟正黑體" panose="020B0604030504040204" pitchFamily="34" charset="-120"/>
                <a:ea typeface="微軟正黑體" panose="020B0604030504040204" pitchFamily="34" charset="-120"/>
              </a:rPr>
              <a:t>肆、政府層級的整備與推動</a:t>
            </a:r>
          </a:p>
        </p:txBody>
      </p:sp>
      <p:sp>
        <p:nvSpPr>
          <p:cNvPr id="28" name="文字方塊 27"/>
          <p:cNvSpPr txBox="1"/>
          <p:nvPr/>
        </p:nvSpPr>
        <p:spPr>
          <a:xfrm>
            <a:off x="1292170" y="5822693"/>
            <a:ext cx="5512078" cy="523220"/>
          </a:xfrm>
          <a:prstGeom prst="rect">
            <a:avLst/>
          </a:prstGeom>
          <a:noFill/>
        </p:spPr>
        <p:txBody>
          <a:bodyPr wrap="square">
            <a:spAutoFit/>
          </a:bodyPr>
          <a:lstStyle/>
          <a:p>
            <a:pPr eaLnBrk="0" hangingPunct="0">
              <a:defRPr/>
            </a:pPr>
            <a:r>
              <a:rPr lang="zh-TW" altLang="en-US" sz="2800" b="1" dirty="0">
                <a:solidFill>
                  <a:srgbClr val="000000"/>
                </a:solidFill>
                <a:latin typeface="微軟正黑體" panose="020B0604030504040204" pitchFamily="34" charset="-120"/>
                <a:ea typeface="微軟正黑體" panose="020B0604030504040204" pitchFamily="34" charset="-120"/>
              </a:rPr>
              <a:t>伍、學校實踐新課綱的第一哩路</a:t>
            </a:r>
          </a:p>
        </p:txBody>
      </p:sp>
      <p:sp>
        <p:nvSpPr>
          <p:cNvPr id="32" name="文字方塊 31"/>
          <p:cNvSpPr txBox="1"/>
          <p:nvPr/>
        </p:nvSpPr>
        <p:spPr>
          <a:xfrm>
            <a:off x="1292170"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壹、新課綱的研修背景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7" name="群組 6"/>
          <p:cNvGrpSpPr/>
          <p:nvPr/>
        </p:nvGrpSpPr>
        <p:grpSpPr>
          <a:xfrm>
            <a:off x="7414647" y="4797152"/>
            <a:ext cx="1133008" cy="1427296"/>
            <a:chOff x="9454987" y="2552609"/>
            <a:chExt cx="2627381" cy="3309818"/>
          </a:xfrm>
        </p:grpSpPr>
        <p:grpSp>
          <p:nvGrpSpPr>
            <p:cNvPr id="39" name="群組 38"/>
            <p:cNvGrpSpPr/>
            <p:nvPr/>
          </p:nvGrpSpPr>
          <p:grpSpPr>
            <a:xfrm>
              <a:off x="9454987" y="2552609"/>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10886687" y="3828006"/>
              <a:ext cx="760927" cy="2034421"/>
              <a:chOff x="8017743" y="1806754"/>
              <a:chExt cx="760927" cy="2034421"/>
            </a:xfrm>
            <a:solidFill>
              <a:srgbClr val="EC407A"/>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9" y="2336552"/>
            <a:ext cx="1223354" cy="1238905"/>
          </a:xfrm>
          <a:prstGeom prst="rect">
            <a:avLst/>
          </a:prstGeom>
          <a:effectLst>
            <a:outerShdw blurRad="50800" dist="38100" dir="5400000" algn="t" rotWithShape="0">
              <a:prstClr val="black">
                <a:alpha val="10000"/>
              </a:prstClr>
            </a:outerShdw>
          </a:effectLst>
        </p:spPr>
      </p:pic>
      <p:sp>
        <p:nvSpPr>
          <p:cNvPr id="88" name="文字方塊 87"/>
          <p:cNvSpPr txBox="1"/>
          <p:nvPr/>
        </p:nvSpPr>
        <p:spPr>
          <a:xfrm>
            <a:off x="5221893" y="2768219"/>
            <a:ext cx="3679044"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一、為何要研修新課綱？</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二、教育現場與課程改革</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的需求</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三、十二年國教課程願景</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發展歷程</a:t>
            </a:r>
          </a:p>
        </p:txBody>
      </p:sp>
    </p:spTree>
    <p:extLst>
      <p:ext uri="{BB962C8B-B14F-4D97-AF65-F5344CB8AC3E}">
        <p14:creationId xmlns:p14="http://schemas.microsoft.com/office/powerpoint/2010/main" val="3732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500"/>
                            </p:stCondLst>
                            <p:childTnLst>
                              <p:par>
                                <p:cTn id="20" presetID="10" presetClass="entr" presetSubtype="0" fill="hold" nodeType="after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19</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a14="http://schemas.microsoft.com/office/drawing/2010/main" val="0"/>
              </a:ext>
            </a:extLst>
          </a:blip>
          <a:stretch>
            <a:fillRect/>
          </a:stretch>
        </p:blipFill>
        <p:spPr>
          <a:xfrm>
            <a:off x="3183672" y="1488978"/>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20</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群組 63"/>
          <p:cNvGrpSpPr>
            <a:grpSpLocks/>
          </p:cNvGrpSpPr>
          <p:nvPr/>
        </p:nvGrpSpPr>
        <p:grpSpPr bwMode="auto">
          <a:xfrm>
            <a:off x="1332756" y="2139184"/>
            <a:ext cx="3671887" cy="2436239"/>
            <a:chOff x="1331640" y="1707443"/>
            <a:chExt cx="3672408" cy="2435191"/>
          </a:xfrm>
        </p:grpSpPr>
        <p:cxnSp>
          <p:nvCxnSpPr>
            <p:cNvPr id="30" name="直線單箭頭接點 29"/>
            <p:cNvCxnSpPr/>
            <p:nvPr/>
          </p:nvCxnSpPr>
          <p:spPr>
            <a:xfrm flipH="1">
              <a:off x="1331640" y="2205131"/>
              <a:ext cx="3175" cy="1872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190508" name="群組 37"/>
            <p:cNvGrpSpPr>
              <a:grpSpLocks/>
            </p:cNvGrpSpPr>
            <p:nvPr/>
          </p:nvGrpSpPr>
          <p:grpSpPr bwMode="auto">
            <a:xfrm>
              <a:off x="4208598" y="1707443"/>
              <a:ext cx="795450" cy="714068"/>
              <a:chOff x="4784662" y="1707443"/>
              <a:chExt cx="795450" cy="714068"/>
            </a:xfrm>
          </p:grpSpPr>
          <p:cxnSp>
            <p:nvCxnSpPr>
              <p:cNvPr id="22" name="直線單箭頭接點 21"/>
              <p:cNvCxnSpPr/>
              <p:nvPr/>
            </p:nvCxnSpPr>
            <p:spPr>
              <a:xfrm flipH="1">
                <a:off x="4784662" y="1707443"/>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90513" name="文字方塊 28"/>
              <p:cNvSpPr txBox="1">
                <a:spLocks noChangeArrowheads="1"/>
              </p:cNvSpPr>
              <p:nvPr/>
            </p:nvSpPr>
            <p:spPr bwMode="auto">
              <a:xfrm>
                <a:off x="4860032" y="1988840"/>
                <a:ext cx="720080" cy="369332"/>
              </a:xfrm>
              <a:prstGeom prst="rect">
                <a:avLst/>
              </a:prstGeom>
              <a:noFill/>
              <a:ln w="9525">
                <a:noFill/>
                <a:miter lim="800000"/>
                <a:headEnd/>
                <a:tailEnd/>
              </a:ln>
            </p:spPr>
            <p:txBody>
              <a:bodyPr>
                <a:spAutoFit/>
              </a:bodyPr>
              <a:lstStyle/>
              <a:p>
                <a:pPr algn="ctr"/>
                <a:r>
                  <a:rPr lang="zh-TW" altLang="en-US" b="1" dirty="0">
                    <a:latin typeface="微軟正黑體" pitchFamily="34" charset="-120"/>
                    <a:ea typeface="微軟正黑體" pitchFamily="34" charset="-120"/>
                  </a:rPr>
                  <a:t>轉化</a:t>
                </a:r>
              </a:p>
            </p:txBody>
          </p:sp>
        </p:grpSp>
        <p:grpSp>
          <p:nvGrpSpPr>
            <p:cNvPr id="190509" name="群組 38"/>
            <p:cNvGrpSpPr>
              <a:grpSpLocks/>
            </p:cNvGrpSpPr>
            <p:nvPr/>
          </p:nvGrpSpPr>
          <p:grpSpPr bwMode="auto">
            <a:xfrm>
              <a:off x="4208878" y="3429000"/>
              <a:ext cx="795170" cy="713634"/>
              <a:chOff x="4784942" y="1851270"/>
              <a:chExt cx="795170" cy="713634"/>
            </a:xfrm>
          </p:grpSpPr>
          <p:cxnSp>
            <p:nvCxnSpPr>
              <p:cNvPr id="40" name="直線單箭頭接點 39"/>
              <p:cNvCxnSpPr/>
              <p:nvPr/>
            </p:nvCxnSpPr>
            <p:spPr>
              <a:xfrm flipH="1">
                <a:off x="4784662" y="1850836"/>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90511" name="文字方塊 40"/>
              <p:cNvSpPr txBox="1">
                <a:spLocks noChangeArrowheads="1"/>
              </p:cNvSpPr>
              <p:nvPr/>
            </p:nvSpPr>
            <p:spPr bwMode="auto">
              <a:xfrm>
                <a:off x="4860032" y="1988840"/>
                <a:ext cx="720080" cy="369332"/>
              </a:xfrm>
              <a:prstGeom prst="rect">
                <a:avLst/>
              </a:prstGeom>
              <a:noFill/>
              <a:ln w="9525">
                <a:noFill/>
                <a:miter lim="800000"/>
                <a:headEnd/>
                <a:tailEnd/>
              </a:ln>
            </p:spPr>
            <p:txBody>
              <a:bodyPr>
                <a:spAutoFit/>
              </a:bodyPr>
              <a:lstStyle/>
              <a:p>
                <a:pPr algn="ctr"/>
                <a:r>
                  <a:rPr lang="zh-TW" altLang="en-US" b="1">
                    <a:latin typeface="微軟正黑體" pitchFamily="34" charset="-120"/>
                    <a:ea typeface="微軟正黑體" pitchFamily="34" charset="-120"/>
                  </a:rPr>
                  <a:t>轉化</a:t>
                </a:r>
              </a:p>
            </p:txBody>
          </p:sp>
        </p:grpSp>
      </p:grpSp>
      <p:sp>
        <p:nvSpPr>
          <p:cNvPr id="20" name="左大括弧 19"/>
          <p:cNvSpPr/>
          <p:nvPr/>
        </p:nvSpPr>
        <p:spPr>
          <a:xfrm>
            <a:off x="2340818" y="1700461"/>
            <a:ext cx="431800" cy="1655762"/>
          </a:xfrm>
          <a:prstGeom prst="leftBrace">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p>
        </p:txBody>
      </p:sp>
      <p:grpSp>
        <p:nvGrpSpPr>
          <p:cNvPr id="63" name="群組 62"/>
          <p:cNvGrpSpPr>
            <a:grpSpLocks/>
          </p:cNvGrpSpPr>
          <p:nvPr/>
        </p:nvGrpSpPr>
        <p:grpSpPr bwMode="auto">
          <a:xfrm>
            <a:off x="401907" y="1275584"/>
            <a:ext cx="5327650" cy="2376488"/>
            <a:chOff x="323528" y="980728"/>
            <a:chExt cx="5328592" cy="2376264"/>
          </a:xfrm>
        </p:grpSpPr>
        <p:grpSp>
          <p:nvGrpSpPr>
            <p:cNvPr id="190502" name="群組 12"/>
            <p:cNvGrpSpPr>
              <a:grpSpLocks/>
            </p:cNvGrpSpPr>
            <p:nvPr/>
          </p:nvGrpSpPr>
          <p:grpSpPr bwMode="auto">
            <a:xfrm>
              <a:off x="323528" y="1772816"/>
              <a:ext cx="1872208" cy="792088"/>
              <a:chOff x="611560" y="1412776"/>
              <a:chExt cx="1872208" cy="792088"/>
            </a:xfrm>
          </p:grpSpPr>
          <p:sp>
            <p:nvSpPr>
              <p:cNvPr id="11" name="圓角矩形 10"/>
              <p:cNvSpPr/>
              <p:nvPr/>
            </p:nvSpPr>
            <p:spPr>
              <a:xfrm>
                <a:off x="611560" y="1412776"/>
                <a:ext cx="1871994" cy="792087"/>
              </a:xfrm>
              <a:prstGeom prst="roundRect">
                <a:avLst/>
              </a:pr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7" name="文字方塊 6"/>
              <p:cNvSpPr txBox="1"/>
              <p:nvPr/>
            </p:nvSpPr>
            <p:spPr>
              <a:xfrm>
                <a:off x="611560" y="1484206"/>
                <a:ext cx="1871994" cy="6476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600" dirty="0">
                    <a:latin typeface="微軟正黑體" panose="020B0604030504040204" pitchFamily="34" charset="-120"/>
                    <a:ea typeface="微軟正黑體" panose="020B0604030504040204" pitchFamily="34" charset="-120"/>
                  </a:rPr>
                  <a:t>總綱</a:t>
                </a:r>
              </a:p>
            </p:txBody>
          </p:sp>
        </p:grpSp>
        <p:grpSp>
          <p:nvGrpSpPr>
            <p:cNvPr id="14" name="群組 13"/>
            <p:cNvGrpSpPr/>
            <p:nvPr/>
          </p:nvGrpSpPr>
          <p:grpSpPr>
            <a:xfrm>
              <a:off x="2843808" y="980728"/>
              <a:ext cx="2808312" cy="792088"/>
              <a:chOff x="611560" y="1412776"/>
              <a:chExt cx="1872208" cy="792088"/>
            </a:xfrm>
            <a:solidFill>
              <a:srgbClr val="D60093"/>
            </a:solidFill>
          </p:grpSpPr>
          <p:sp>
            <p:nvSpPr>
              <p:cNvPr id="15" name="圓角矩形 14"/>
              <p:cNvSpPr/>
              <p:nvPr/>
            </p:nvSpPr>
            <p:spPr>
              <a:xfrm>
                <a:off x="611560" y="1412776"/>
                <a:ext cx="1872208" cy="792088"/>
              </a:xfrm>
              <a:prstGeom prst="roundRect">
                <a:avLst/>
              </a:prstGeom>
              <a:solidFill>
                <a:srgbClr val="7B1FA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16" name="文字方塊 15"/>
              <p:cNvSpPr txBox="1"/>
              <p:nvPr/>
            </p:nvSpPr>
            <p:spPr>
              <a:xfrm>
                <a:off x="611560" y="1484784"/>
                <a:ext cx="187220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200" dirty="0">
                    <a:latin typeface="微軟正黑體" panose="020B0604030504040204" pitchFamily="34" charset="-120"/>
                    <a:ea typeface="微軟正黑體" panose="020B0604030504040204" pitchFamily="34" charset="-120"/>
                  </a:rPr>
                  <a:t>核心素養</a:t>
                </a:r>
              </a:p>
            </p:txBody>
          </p:sp>
        </p:grpSp>
        <p:grpSp>
          <p:nvGrpSpPr>
            <p:cNvPr id="17" name="群組 16"/>
            <p:cNvGrpSpPr/>
            <p:nvPr/>
          </p:nvGrpSpPr>
          <p:grpSpPr>
            <a:xfrm>
              <a:off x="2771800" y="2564904"/>
              <a:ext cx="2808312" cy="792088"/>
              <a:chOff x="611560" y="1412776"/>
              <a:chExt cx="1872208" cy="792088"/>
            </a:xfrm>
            <a:solidFill>
              <a:srgbClr val="FF3300"/>
            </a:solidFill>
          </p:grpSpPr>
          <p:sp>
            <p:nvSpPr>
              <p:cNvPr id="18" name="圓角矩形 17"/>
              <p:cNvSpPr/>
              <p:nvPr/>
            </p:nvSpPr>
            <p:spPr>
              <a:xfrm>
                <a:off x="611560" y="1412776"/>
                <a:ext cx="1872208" cy="792088"/>
              </a:xfrm>
              <a:prstGeom prst="roundRect">
                <a:avLst/>
              </a:prstGeom>
              <a:solidFill>
                <a:srgbClr val="E651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19" name="文字方塊 18"/>
              <p:cNvSpPr txBox="1"/>
              <p:nvPr/>
            </p:nvSpPr>
            <p:spPr>
              <a:xfrm>
                <a:off x="611560" y="1628800"/>
                <a:ext cx="1872208" cy="43088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100" dirty="0">
                    <a:solidFill>
                      <a:schemeClr val="bg1"/>
                    </a:solidFill>
                    <a:latin typeface="微軟正黑體" pitchFamily="34" charset="-120"/>
                    <a:ea typeface="微軟正黑體" pitchFamily="34" charset="-120"/>
                  </a:rPr>
                  <a:t>各教育階段核心素養</a:t>
                </a:r>
              </a:p>
            </p:txBody>
          </p:sp>
        </p:grpSp>
      </p:grpSp>
      <p:grpSp>
        <p:nvGrpSpPr>
          <p:cNvPr id="66" name="群組 65"/>
          <p:cNvGrpSpPr>
            <a:grpSpLocks/>
          </p:cNvGrpSpPr>
          <p:nvPr/>
        </p:nvGrpSpPr>
        <p:grpSpPr bwMode="auto">
          <a:xfrm>
            <a:off x="215156" y="4581773"/>
            <a:ext cx="5653087" cy="792163"/>
            <a:chOff x="35496" y="4149080"/>
            <a:chExt cx="5652622" cy="792088"/>
          </a:xfrm>
        </p:grpSpPr>
        <p:grpSp>
          <p:nvGrpSpPr>
            <p:cNvPr id="190494" name="群組 79"/>
            <p:cNvGrpSpPr>
              <a:grpSpLocks/>
            </p:cNvGrpSpPr>
            <p:nvPr/>
          </p:nvGrpSpPr>
          <p:grpSpPr bwMode="auto">
            <a:xfrm>
              <a:off x="2411760" y="4149080"/>
              <a:ext cx="3276358" cy="792088"/>
              <a:chOff x="2411760" y="4149080"/>
              <a:chExt cx="3276358" cy="792088"/>
            </a:xfrm>
          </p:grpSpPr>
          <p:cxnSp>
            <p:nvCxnSpPr>
              <p:cNvPr id="43" name="直線接點 42"/>
              <p:cNvCxnSpPr/>
              <p:nvPr/>
            </p:nvCxnSpPr>
            <p:spPr>
              <a:xfrm>
                <a:off x="2411788" y="4580839"/>
                <a:ext cx="720666"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190499" name="群組 34"/>
              <p:cNvGrpSpPr>
                <a:grpSpLocks/>
              </p:cNvGrpSpPr>
              <p:nvPr/>
            </p:nvGrpSpPr>
            <p:grpSpPr bwMode="auto">
              <a:xfrm>
                <a:off x="2843808" y="4149080"/>
                <a:ext cx="2844310" cy="792088"/>
                <a:chOff x="662160" y="1412776"/>
                <a:chExt cx="1998705" cy="792088"/>
              </a:xfrm>
            </p:grpSpPr>
            <p:sp>
              <p:nvSpPr>
                <p:cNvPr id="36" name="圓角矩形 35"/>
                <p:cNvSpPr/>
                <p:nvPr/>
              </p:nvSpPr>
              <p:spPr>
                <a:xfrm>
                  <a:off x="661980" y="1412776"/>
                  <a:ext cx="1998885" cy="792088"/>
                </a:xfrm>
                <a:prstGeom prst="roundRect">
                  <a:avLst/>
                </a:prstGeom>
                <a:solidFill>
                  <a:srgbClr val="2E7D3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37" name="文字方塊 36"/>
                <p:cNvSpPr txBox="1"/>
                <p:nvPr/>
              </p:nvSpPr>
              <p:spPr>
                <a:xfrm>
                  <a:off x="661980" y="1628656"/>
                  <a:ext cx="1973230" cy="415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科目核心素養</a:t>
                  </a:r>
                </a:p>
              </p:txBody>
            </p:sp>
          </p:grpSp>
        </p:grpSp>
        <p:grpSp>
          <p:nvGrpSpPr>
            <p:cNvPr id="190495" name="群組 31"/>
            <p:cNvGrpSpPr>
              <a:grpSpLocks/>
            </p:cNvGrpSpPr>
            <p:nvPr/>
          </p:nvGrpSpPr>
          <p:grpSpPr bwMode="auto">
            <a:xfrm>
              <a:off x="35496" y="4149080"/>
              <a:ext cx="2664296" cy="792088"/>
              <a:chOff x="560960" y="1412776"/>
              <a:chExt cx="1872208" cy="792088"/>
            </a:xfrm>
          </p:grpSpPr>
          <p:sp>
            <p:nvSpPr>
              <p:cNvPr id="33" name="圓角矩形 32"/>
              <p:cNvSpPr/>
              <p:nvPr/>
            </p:nvSpPr>
            <p:spPr>
              <a:xfrm>
                <a:off x="611155" y="1412776"/>
                <a:ext cx="1770218" cy="792088"/>
              </a:xfrm>
              <a:prstGeom prst="roundRect">
                <a:avLst/>
              </a:prstGeom>
              <a:solidFill>
                <a:srgbClr val="C8195D"/>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34" name="文字方塊 33"/>
              <p:cNvSpPr txBox="1"/>
              <p:nvPr/>
            </p:nvSpPr>
            <p:spPr>
              <a:xfrm>
                <a:off x="560960" y="1557225"/>
                <a:ext cx="1871723" cy="46191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綱要</a:t>
                </a:r>
              </a:p>
            </p:txBody>
          </p:sp>
        </p:grpSp>
      </p:grpSp>
      <p:grpSp>
        <p:nvGrpSpPr>
          <p:cNvPr id="44" name="群組 43"/>
          <p:cNvGrpSpPr/>
          <p:nvPr/>
        </p:nvGrpSpPr>
        <p:grpSpPr>
          <a:xfrm>
            <a:off x="6223037" y="3555443"/>
            <a:ext cx="2808312" cy="792088"/>
            <a:chOff x="611560" y="1412776"/>
            <a:chExt cx="1973409" cy="792088"/>
          </a:xfrm>
          <a:solidFill>
            <a:srgbClr val="008080"/>
          </a:solidFill>
        </p:grpSpPr>
        <p:sp>
          <p:nvSpPr>
            <p:cNvPr id="45" name="圓角矩形 44"/>
            <p:cNvSpPr/>
            <p:nvPr/>
          </p:nvSpPr>
          <p:spPr>
            <a:xfrm>
              <a:off x="611560" y="1412776"/>
              <a:ext cx="1973190"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46" name="文字方塊 45"/>
            <p:cNvSpPr txBox="1"/>
            <p:nvPr/>
          </p:nvSpPr>
          <p:spPr>
            <a:xfrm>
              <a:off x="611560" y="1628800"/>
              <a:ext cx="1973409" cy="384721"/>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科目理念與目標</a:t>
              </a:r>
            </a:p>
          </p:txBody>
        </p:sp>
      </p:grpSp>
      <p:grpSp>
        <p:nvGrpSpPr>
          <p:cNvPr id="47" name="群組 46"/>
          <p:cNvGrpSpPr>
            <a:grpSpLocks/>
          </p:cNvGrpSpPr>
          <p:nvPr/>
        </p:nvGrpSpPr>
        <p:grpSpPr bwMode="auto">
          <a:xfrm>
            <a:off x="6012706" y="5805736"/>
            <a:ext cx="2808287" cy="792162"/>
            <a:chOff x="611560" y="1412776"/>
            <a:chExt cx="1973409" cy="792088"/>
          </a:xfrm>
        </p:grpSpPr>
        <p:sp>
          <p:nvSpPr>
            <p:cNvPr id="48" name="圓角矩形 47"/>
            <p:cNvSpPr/>
            <p:nvPr/>
          </p:nvSpPr>
          <p:spPr>
            <a:xfrm>
              <a:off x="611560" y="1412776"/>
              <a:ext cx="1973409" cy="792088"/>
            </a:xfrm>
            <a:prstGeom prst="roundRect">
              <a:avLst/>
            </a:prstGeom>
            <a:solidFill>
              <a:srgbClr val="1565C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49" name="文字方塊 48"/>
            <p:cNvSpPr txBox="1"/>
            <p:nvPr/>
          </p:nvSpPr>
          <p:spPr>
            <a:xfrm>
              <a:off x="611560" y="1484206"/>
              <a:ext cx="1973409" cy="6778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科目學習重點</a:t>
              </a:r>
              <a:endPar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學習內容）</a:t>
              </a:r>
            </a:p>
          </p:txBody>
        </p:sp>
      </p:grpSp>
      <p:grpSp>
        <p:nvGrpSpPr>
          <p:cNvPr id="70" name="群組 69"/>
          <p:cNvGrpSpPr>
            <a:grpSpLocks/>
          </p:cNvGrpSpPr>
          <p:nvPr/>
        </p:nvGrpSpPr>
        <p:grpSpPr bwMode="auto">
          <a:xfrm>
            <a:off x="4933206" y="3861048"/>
            <a:ext cx="3600450" cy="2673350"/>
            <a:chOff x="4932040" y="3429000"/>
            <a:chExt cx="3600400" cy="2673588"/>
          </a:xfrm>
        </p:grpSpPr>
        <p:cxnSp>
          <p:nvCxnSpPr>
            <p:cNvPr id="51" name="直線單箭頭接點 50"/>
            <p:cNvCxnSpPr/>
            <p:nvPr/>
          </p:nvCxnSpPr>
          <p:spPr>
            <a:xfrm flipH="1" flipV="1">
              <a:off x="5292397" y="5084910"/>
              <a:ext cx="71437" cy="21591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190475" name="群組 60"/>
            <p:cNvGrpSpPr>
              <a:grpSpLocks/>
            </p:cNvGrpSpPr>
            <p:nvPr/>
          </p:nvGrpSpPr>
          <p:grpSpPr bwMode="auto">
            <a:xfrm>
              <a:off x="4932040" y="3429000"/>
              <a:ext cx="3600400" cy="2673588"/>
              <a:chOff x="4932040" y="3429000"/>
              <a:chExt cx="3600400" cy="2673588"/>
            </a:xfrm>
          </p:grpSpPr>
          <p:grpSp>
            <p:nvGrpSpPr>
              <p:cNvPr id="190476" name="群組 81"/>
              <p:cNvGrpSpPr>
                <a:grpSpLocks/>
              </p:cNvGrpSpPr>
              <p:nvPr/>
            </p:nvGrpSpPr>
            <p:grpSpPr bwMode="auto">
              <a:xfrm>
                <a:off x="4932040" y="3429000"/>
                <a:ext cx="3600400" cy="2673588"/>
                <a:chOff x="4932040" y="3429000"/>
                <a:chExt cx="3600400" cy="2673588"/>
              </a:xfrm>
            </p:grpSpPr>
            <p:sp>
              <p:nvSpPr>
                <p:cNvPr id="190478" name="文字方塊 74"/>
                <p:cNvSpPr txBox="1">
                  <a:spLocks noChangeArrowheads="1"/>
                </p:cNvSpPr>
                <p:nvPr/>
              </p:nvSpPr>
              <p:spPr bwMode="auto">
                <a:xfrm>
                  <a:off x="4932040" y="5733256"/>
                  <a:ext cx="720080" cy="369332"/>
                </a:xfrm>
                <a:prstGeom prst="rect">
                  <a:avLst/>
                </a:prstGeom>
                <a:noFill/>
                <a:ln w="9525">
                  <a:noFill/>
                  <a:miter lim="800000"/>
                  <a:headEnd/>
                  <a:tailEnd/>
                </a:ln>
              </p:spPr>
              <p:txBody>
                <a:bodyPr>
                  <a:spAutoFit/>
                </a:bodyPr>
                <a:lstStyle/>
                <a:p>
                  <a:pPr algn="ctr"/>
                  <a:r>
                    <a:rPr lang="zh-TW" altLang="en-US" b="1">
                      <a:latin typeface="微軟正黑體" pitchFamily="34" charset="-120"/>
                      <a:ea typeface="微軟正黑體" pitchFamily="34" charset="-120"/>
                    </a:rPr>
                    <a:t>對應</a:t>
                  </a:r>
                </a:p>
              </p:txBody>
            </p:sp>
            <p:grpSp>
              <p:nvGrpSpPr>
                <p:cNvPr id="190479" name="群組 80"/>
                <p:cNvGrpSpPr>
                  <a:grpSpLocks/>
                </p:cNvGrpSpPr>
                <p:nvPr/>
              </p:nvGrpSpPr>
              <p:grpSpPr bwMode="auto">
                <a:xfrm>
                  <a:off x="5360630" y="3429000"/>
                  <a:ext cx="3171810" cy="2304256"/>
                  <a:chOff x="5360630" y="3429000"/>
                  <a:chExt cx="3171810" cy="2304256"/>
                </a:xfrm>
              </p:grpSpPr>
              <p:grpSp>
                <p:nvGrpSpPr>
                  <p:cNvPr id="190481" name="群組 56"/>
                  <p:cNvGrpSpPr>
                    <a:grpSpLocks/>
                  </p:cNvGrpSpPr>
                  <p:nvPr/>
                </p:nvGrpSpPr>
                <p:grpSpPr bwMode="auto">
                  <a:xfrm>
                    <a:off x="5360630" y="4814747"/>
                    <a:ext cx="1080120" cy="918509"/>
                    <a:chOff x="5360630" y="4814747"/>
                    <a:chExt cx="1080120" cy="918509"/>
                  </a:xfrm>
                </p:grpSpPr>
                <p:sp>
                  <p:nvSpPr>
                    <p:cNvPr id="54" name="弧形 53"/>
                    <p:cNvSpPr/>
                    <p:nvPr/>
                  </p:nvSpPr>
                  <p:spPr>
                    <a:xfrm rot="11418018">
                      <a:off x="5360659" y="4815011"/>
                      <a:ext cx="1079485" cy="863677"/>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p>
                  </p:txBody>
                </p:sp>
                <p:cxnSp>
                  <p:nvCxnSpPr>
                    <p:cNvPr id="56" name="直線單箭頭接點 55"/>
                    <p:cNvCxnSpPr/>
                    <p:nvPr/>
                  </p:nvCxnSpPr>
                  <p:spPr>
                    <a:xfrm>
                      <a:off x="5795628" y="5661224"/>
                      <a:ext cx="144460"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190482" name="群組 64"/>
                  <p:cNvGrpSpPr>
                    <a:grpSpLocks/>
                  </p:cNvGrpSpPr>
                  <p:nvPr/>
                </p:nvGrpSpPr>
                <p:grpSpPr bwMode="auto">
                  <a:xfrm>
                    <a:off x="6822751" y="4050675"/>
                    <a:ext cx="863588" cy="1106671"/>
                    <a:chOff x="7411484" y="4055866"/>
                    <a:chExt cx="863588" cy="1106671"/>
                  </a:xfrm>
                </p:grpSpPr>
                <p:sp>
                  <p:nvSpPr>
                    <p:cNvPr id="59" name="弧形 58"/>
                    <p:cNvSpPr/>
                    <p:nvPr/>
                  </p:nvSpPr>
                  <p:spPr>
                    <a:xfrm rot="4161580">
                      <a:off x="7303455" y="4158199"/>
                      <a:ext cx="1079596"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p>
                  </p:txBody>
                </p:sp>
                <p:cxnSp>
                  <p:nvCxnSpPr>
                    <p:cNvPr id="60" name="直線單箭頭接點 59"/>
                    <p:cNvCxnSpPr/>
                    <p:nvPr/>
                  </p:nvCxnSpPr>
                  <p:spPr>
                    <a:xfrm flipH="1">
                      <a:off x="7968664" y="5012306"/>
                      <a:ext cx="215897" cy="14447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190483" name="群組 73"/>
                  <p:cNvGrpSpPr>
                    <a:grpSpLocks/>
                  </p:cNvGrpSpPr>
                  <p:nvPr/>
                </p:nvGrpSpPr>
                <p:grpSpPr bwMode="auto">
                  <a:xfrm>
                    <a:off x="5422954" y="3429000"/>
                    <a:ext cx="919234" cy="1126765"/>
                    <a:chOff x="5422954" y="3429000"/>
                    <a:chExt cx="919234" cy="1126765"/>
                  </a:xfrm>
                </p:grpSpPr>
                <p:sp>
                  <p:nvSpPr>
                    <p:cNvPr id="67" name="弧形 66"/>
                    <p:cNvSpPr/>
                    <p:nvPr/>
                  </p:nvSpPr>
                  <p:spPr>
                    <a:xfrm rot="16416704">
                      <a:off x="5369334" y="3583840"/>
                      <a:ext cx="1081183"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p>
                  </p:txBody>
                </p:sp>
                <p:cxnSp>
                  <p:nvCxnSpPr>
                    <p:cNvPr id="68" name="直線單箭頭接點 67"/>
                    <p:cNvCxnSpPr/>
                    <p:nvPr/>
                  </p:nvCxnSpPr>
                  <p:spPr>
                    <a:xfrm rot="4998686">
                      <a:off x="5386051" y="4000554"/>
                      <a:ext cx="144475" cy="7143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69" name="直線單箭頭接點 68"/>
                    <p:cNvCxnSpPr/>
                    <p:nvPr/>
                  </p:nvCxnSpPr>
                  <p:spPr>
                    <a:xfrm flipV="1">
                      <a:off x="5795628" y="3429000"/>
                      <a:ext cx="215897"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sp>
                <p:nvSpPr>
                  <p:cNvPr id="190484" name="文字方塊 75"/>
                  <p:cNvSpPr txBox="1">
                    <a:spLocks noChangeArrowheads="1"/>
                  </p:cNvSpPr>
                  <p:nvPr/>
                </p:nvSpPr>
                <p:spPr bwMode="auto">
                  <a:xfrm>
                    <a:off x="7812360" y="4509120"/>
                    <a:ext cx="720080" cy="369332"/>
                  </a:xfrm>
                  <a:prstGeom prst="rect">
                    <a:avLst/>
                  </a:prstGeom>
                  <a:noFill/>
                  <a:ln w="9525">
                    <a:noFill/>
                    <a:miter lim="800000"/>
                    <a:headEnd/>
                    <a:tailEnd/>
                  </a:ln>
                </p:spPr>
                <p:txBody>
                  <a:bodyPr>
                    <a:spAutoFit/>
                  </a:bodyPr>
                  <a:lstStyle/>
                  <a:p>
                    <a:pPr algn="ctr"/>
                    <a:r>
                      <a:rPr lang="zh-TW" altLang="en-US" b="1">
                        <a:latin typeface="微軟正黑體" pitchFamily="34" charset="-120"/>
                        <a:ea typeface="微軟正黑體" pitchFamily="34" charset="-120"/>
                      </a:rPr>
                      <a:t>發展</a:t>
                    </a:r>
                  </a:p>
                </p:txBody>
              </p:sp>
            </p:grpSp>
            <p:sp>
              <p:nvSpPr>
                <p:cNvPr id="190480" name="文字方塊 77"/>
                <p:cNvSpPr txBox="1">
                  <a:spLocks noChangeArrowheads="1"/>
                </p:cNvSpPr>
                <p:nvPr/>
              </p:nvSpPr>
              <p:spPr bwMode="auto">
                <a:xfrm>
                  <a:off x="5652120" y="3861048"/>
                  <a:ext cx="720080" cy="369332"/>
                </a:xfrm>
                <a:prstGeom prst="rect">
                  <a:avLst/>
                </a:prstGeom>
                <a:noFill/>
                <a:ln w="9525">
                  <a:noFill/>
                  <a:miter lim="800000"/>
                  <a:headEnd/>
                  <a:tailEnd/>
                </a:ln>
              </p:spPr>
              <p:txBody>
                <a:bodyPr>
                  <a:spAutoFit/>
                </a:bodyPr>
                <a:lstStyle/>
                <a:p>
                  <a:pPr algn="ctr"/>
                  <a:r>
                    <a:rPr lang="zh-TW" altLang="en-US" b="1">
                      <a:latin typeface="微軟正黑體" pitchFamily="34" charset="-120"/>
                      <a:ea typeface="微軟正黑體" pitchFamily="34" charset="-120"/>
                    </a:rPr>
                    <a:t>發展</a:t>
                  </a:r>
                </a:p>
              </p:txBody>
            </p:sp>
          </p:grpSp>
          <p:cxnSp>
            <p:nvCxnSpPr>
              <p:cNvPr id="53" name="直線單箭頭接點 52"/>
              <p:cNvCxnSpPr>
                <a:stCxn id="59" idx="0"/>
              </p:cNvCxnSpPr>
              <p:nvPr/>
            </p:nvCxnSpPr>
            <p:spPr>
              <a:xfrm flipH="1" flipV="1">
                <a:off x="7541854" y="4267275"/>
                <a:ext cx="84136" cy="10002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sp>
        <p:nvSpPr>
          <p:cNvPr id="58" name="矩形 8"/>
          <p:cNvSpPr>
            <a:spLocks noChangeArrowheads="1"/>
          </p:cNvSpPr>
          <p:nvPr/>
        </p:nvSpPr>
        <p:spPr bwMode="auto">
          <a:xfrm>
            <a:off x="3916738" y="461084"/>
            <a:ext cx="5227262"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核心素養的轉化與發展</a:t>
            </a: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21</a:t>
            </a:fld>
            <a:endParaRPr lang="zh-TW" altLang="en-US"/>
          </a:p>
        </p:txBody>
      </p:sp>
      <p:sp>
        <p:nvSpPr>
          <p:cNvPr id="75" name="文字方塊 7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77" name="標題 2"/>
          <p:cNvSpPr txBox="1">
            <a:spLocks/>
          </p:cNvSpPr>
          <p:nvPr/>
        </p:nvSpPr>
        <p:spPr bwMode="auto">
          <a:xfrm>
            <a:off x="766763" y="192161"/>
            <a:ext cx="344254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
        <p:nvSpPr>
          <p:cNvPr id="61" name="文字方塊 28"/>
          <p:cNvSpPr txBox="1">
            <a:spLocks noChangeArrowheads="1"/>
          </p:cNvSpPr>
          <p:nvPr/>
        </p:nvSpPr>
        <p:spPr bwMode="auto">
          <a:xfrm>
            <a:off x="1400106" y="3337048"/>
            <a:ext cx="719978" cy="646331"/>
          </a:xfrm>
          <a:prstGeom prst="rect">
            <a:avLst/>
          </a:prstGeom>
          <a:noFill/>
          <a:ln w="9525">
            <a:noFill/>
            <a:miter lim="800000"/>
            <a:headEnd/>
            <a:tailEnd/>
          </a:ln>
        </p:spPr>
        <p:txBody>
          <a:bodyPr>
            <a:spAutoFit/>
          </a:bodyPr>
          <a:lstStyle/>
          <a:p>
            <a:pPr algn="ctr"/>
            <a:r>
              <a:rPr lang="zh-TW" altLang="en-US" b="1" dirty="0">
                <a:latin typeface="微軟正黑體" pitchFamily="34" charset="-120"/>
                <a:ea typeface="微軟正黑體" pitchFamily="34" charset="-120"/>
              </a:rPr>
              <a:t>規範</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引導</a:t>
            </a:r>
          </a:p>
        </p:txBody>
      </p:sp>
    </p:spTree>
    <p:extLst>
      <p:ext uri="{BB962C8B-B14F-4D97-AF65-F5344CB8AC3E}">
        <p14:creationId xmlns:p14="http://schemas.microsoft.com/office/powerpoint/2010/main" val="188473941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500"/>
                                        <p:tgtEl>
                                          <p:spTgt spid="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2"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heel(2)">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par>
                                <p:cTn id="33" presetID="3" presetClass="entr" presetSubtype="1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linds(horizontal)">
                                      <p:cBhvr>
                                        <p:cTn id="3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p:cNvGrpSpPr/>
          <p:nvPr/>
        </p:nvGrpSpPr>
        <p:grpSpPr>
          <a:xfrm>
            <a:off x="7812360" y="1481408"/>
            <a:ext cx="730788" cy="507432"/>
            <a:chOff x="4187222" y="395028"/>
            <a:chExt cx="1944212" cy="1349989"/>
          </a:xfrm>
          <a:solidFill>
            <a:srgbClr val="92D050"/>
          </a:solidFill>
        </p:grpSpPr>
        <p:sp>
          <p:nvSpPr>
            <p:cNvPr id="2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7" name="矩形 8"/>
          <p:cNvSpPr>
            <a:spLocks noChangeArrowheads="1"/>
          </p:cNvSpPr>
          <p:nvPr/>
        </p:nvSpPr>
        <p:spPr bwMode="auto">
          <a:xfrm>
            <a:off x="766763" y="1357605"/>
            <a:ext cx="6317376" cy="461665"/>
          </a:xfrm>
          <a:prstGeom prst="rect">
            <a:avLst/>
          </a:prstGeom>
          <a:noFill/>
          <a:ln w="9525">
            <a:noFill/>
            <a:miter lim="800000"/>
            <a:headEnd/>
            <a:tailEnd/>
          </a:ln>
        </p:spPr>
        <p:txBody>
          <a:bodyPr wrap="square">
            <a:spAutoFit/>
          </a:bodyPr>
          <a:lstStyle/>
          <a:p>
            <a:pPr defTabSz="1422400">
              <a:spcAft>
                <a:spcPct val="35000"/>
              </a:spcAft>
            </a:pP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二</a:t>
            </a: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核心素養的轉化與發展</a:t>
            </a: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22</a:t>
            </a:fld>
            <a:endParaRPr lang="zh-TW" altLang="en-US"/>
          </a:p>
        </p:txBody>
      </p:sp>
      <p:sp>
        <p:nvSpPr>
          <p:cNvPr id="34" name="文字方塊 3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cxnSp>
        <p:nvCxnSpPr>
          <p:cNvPr id="45" name="直線接點 44"/>
          <p:cNvCxnSpPr/>
          <p:nvPr/>
        </p:nvCxnSpPr>
        <p:spPr>
          <a:xfrm>
            <a:off x="646047" y="1988840"/>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1331640" y="5560600"/>
            <a:ext cx="7344321" cy="820728"/>
            <a:chOff x="1331640" y="5200560"/>
            <a:chExt cx="7344321" cy="820728"/>
          </a:xfrm>
        </p:grpSpPr>
        <p:sp>
          <p:nvSpPr>
            <p:cNvPr id="11" name="圓角矩形 10"/>
            <p:cNvSpPr/>
            <p:nvPr/>
          </p:nvSpPr>
          <p:spPr>
            <a:xfrm>
              <a:off x="1331640" y="5200560"/>
              <a:ext cx="820728" cy="820728"/>
            </a:xfrm>
            <a:prstGeom prst="roundRect">
              <a:avLst/>
            </a:prstGeom>
            <a:solidFill>
              <a:schemeClr val="bg1">
                <a:lumMod val="95000"/>
              </a:schemeClr>
            </a:solidFill>
            <a:ln w="38100" cap="rnd">
              <a:noFill/>
            </a:ln>
          </p:spPr>
          <p:txBody>
            <a:bodyPr rtlCol="0" anchor="ctr"/>
            <a:lstStyle/>
            <a:p>
              <a:pPr algn="ctr"/>
              <a:endParaRPr lang="zh-TW" altLang="en-US"/>
            </a:p>
          </p:txBody>
        </p:sp>
        <p:grpSp>
          <p:nvGrpSpPr>
            <p:cNvPr id="16" name="群組 15"/>
            <p:cNvGrpSpPr/>
            <p:nvPr/>
          </p:nvGrpSpPr>
          <p:grpSpPr>
            <a:xfrm>
              <a:off x="1392871" y="5305536"/>
              <a:ext cx="7283090" cy="618474"/>
              <a:chOff x="1392871" y="5305536"/>
              <a:chExt cx="7283090" cy="618474"/>
            </a:xfrm>
          </p:grpSpPr>
          <p:grpSp>
            <p:nvGrpSpPr>
              <p:cNvPr id="8" name="群組 7"/>
              <p:cNvGrpSpPr/>
              <p:nvPr/>
            </p:nvGrpSpPr>
            <p:grpSpPr>
              <a:xfrm>
                <a:off x="1392871" y="5305536"/>
                <a:ext cx="681508" cy="618474"/>
                <a:chOff x="609107" y="2377826"/>
                <a:chExt cx="1451330" cy="1317094"/>
              </a:xfrm>
            </p:grpSpPr>
            <p:sp>
              <p:nvSpPr>
                <p:cNvPr id="4" name="平行四邊形 3"/>
                <p:cNvSpPr/>
                <p:nvPr/>
              </p:nvSpPr>
              <p:spPr>
                <a:xfrm>
                  <a:off x="931549" y="2381537"/>
                  <a:ext cx="864096" cy="1313383"/>
                </a:xfrm>
                <a:prstGeom prst="parallelogram">
                  <a:avLst>
                    <a:gd name="adj" fmla="val 47046"/>
                  </a:avLst>
                </a:prstGeom>
                <a:solidFill>
                  <a:schemeClr val="bg1"/>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6" name="平行四邊形 35"/>
                <p:cNvSpPr/>
                <p:nvPr/>
              </p:nvSpPr>
              <p:spPr>
                <a:xfrm rot="17222712" flipV="1">
                  <a:off x="931549" y="2381536"/>
                  <a:ext cx="864096" cy="1313383"/>
                </a:xfrm>
                <a:prstGeom prst="parallelogram">
                  <a:avLst>
                    <a:gd name="adj" fmla="val 47046"/>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609107" y="3250810"/>
                  <a:ext cx="1370606" cy="45719"/>
                </a:xfrm>
                <a:prstGeom prst="rect">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平行四邊形 37"/>
                <p:cNvSpPr/>
                <p:nvPr/>
              </p:nvSpPr>
              <p:spPr>
                <a:xfrm>
                  <a:off x="937556" y="3250810"/>
                  <a:ext cx="610108" cy="439086"/>
                </a:xfrm>
                <a:prstGeom prst="parallelogram">
                  <a:avLst>
                    <a:gd name="adj" fmla="val 31173"/>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平行四邊形 38"/>
                <p:cNvSpPr/>
                <p:nvPr/>
              </p:nvSpPr>
              <p:spPr>
                <a:xfrm>
                  <a:off x="1175981" y="2377826"/>
                  <a:ext cx="610108" cy="439086"/>
                </a:xfrm>
                <a:prstGeom prst="parallelogram">
                  <a:avLst>
                    <a:gd name="adj" fmla="val 31173"/>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橢圓 6"/>
                <p:cNvSpPr/>
                <p:nvPr/>
              </p:nvSpPr>
              <p:spPr>
                <a:xfrm rot="20471904">
                  <a:off x="1116920" y="2853260"/>
                  <a:ext cx="481228" cy="352196"/>
                </a:xfrm>
                <a:prstGeom prst="ellipse">
                  <a:avLst/>
                </a:prstGeom>
                <a:solidFill>
                  <a:srgbClr val="CC99FF"/>
                </a:solidFill>
                <a:ln w="9525">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1" name="平行四邊形 40"/>
                <p:cNvSpPr/>
                <p:nvPr/>
              </p:nvSpPr>
              <p:spPr>
                <a:xfrm rot="6461641" flipH="1" flipV="1">
                  <a:off x="1800128" y="3050179"/>
                  <a:ext cx="498062" cy="22557"/>
                </a:xfrm>
                <a:custGeom>
                  <a:avLst/>
                  <a:gdLst>
                    <a:gd name="connsiteX0" fmla="*/ 0 w 421708"/>
                    <a:gd name="connsiteY0" fmla="*/ 55412 h 55412"/>
                    <a:gd name="connsiteX1" fmla="*/ 26069 w 421708"/>
                    <a:gd name="connsiteY1" fmla="*/ 0 h 55412"/>
                    <a:gd name="connsiteX2" fmla="*/ 421708 w 421708"/>
                    <a:gd name="connsiteY2" fmla="*/ 0 h 55412"/>
                    <a:gd name="connsiteX3" fmla="*/ 395639 w 421708"/>
                    <a:gd name="connsiteY3" fmla="*/ 55412 h 55412"/>
                    <a:gd name="connsiteX4" fmla="*/ 0 w 421708"/>
                    <a:gd name="connsiteY4" fmla="*/ 55412 h 55412"/>
                    <a:gd name="connsiteX0" fmla="*/ 0 w 438791"/>
                    <a:gd name="connsiteY0" fmla="*/ 17537 h 55412"/>
                    <a:gd name="connsiteX1" fmla="*/ 43152 w 438791"/>
                    <a:gd name="connsiteY1" fmla="*/ 0 h 55412"/>
                    <a:gd name="connsiteX2" fmla="*/ 438791 w 438791"/>
                    <a:gd name="connsiteY2" fmla="*/ 0 h 55412"/>
                    <a:gd name="connsiteX3" fmla="*/ 412722 w 438791"/>
                    <a:gd name="connsiteY3" fmla="*/ 55412 h 55412"/>
                    <a:gd name="connsiteX4" fmla="*/ 0 w 438791"/>
                    <a:gd name="connsiteY4" fmla="*/ 17537 h 55412"/>
                    <a:gd name="connsiteX0" fmla="*/ 0 w 498062"/>
                    <a:gd name="connsiteY0" fmla="*/ 19783 h 57658"/>
                    <a:gd name="connsiteX1" fmla="*/ 43152 w 498062"/>
                    <a:gd name="connsiteY1" fmla="*/ 2246 h 57658"/>
                    <a:gd name="connsiteX2" fmla="*/ 498062 w 498062"/>
                    <a:gd name="connsiteY2" fmla="*/ 0 h 57658"/>
                    <a:gd name="connsiteX3" fmla="*/ 412722 w 498062"/>
                    <a:gd name="connsiteY3" fmla="*/ 57658 h 57658"/>
                    <a:gd name="connsiteX4" fmla="*/ 0 w 498062"/>
                    <a:gd name="connsiteY4" fmla="*/ 19783 h 57658"/>
                    <a:gd name="connsiteX0" fmla="*/ 0 w 498062"/>
                    <a:gd name="connsiteY0" fmla="*/ 19783 h 22557"/>
                    <a:gd name="connsiteX1" fmla="*/ 43152 w 498062"/>
                    <a:gd name="connsiteY1" fmla="*/ 2246 h 22557"/>
                    <a:gd name="connsiteX2" fmla="*/ 498062 w 498062"/>
                    <a:gd name="connsiteY2" fmla="*/ 0 h 22557"/>
                    <a:gd name="connsiteX3" fmla="*/ 454846 w 498062"/>
                    <a:gd name="connsiteY3" fmla="*/ 22557 h 22557"/>
                    <a:gd name="connsiteX4" fmla="*/ 0 w 498062"/>
                    <a:gd name="connsiteY4" fmla="*/ 19783 h 22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62" h="22557">
                      <a:moveTo>
                        <a:pt x="0" y="19783"/>
                      </a:moveTo>
                      <a:lnTo>
                        <a:pt x="43152" y="2246"/>
                      </a:lnTo>
                      <a:lnTo>
                        <a:pt x="498062" y="0"/>
                      </a:lnTo>
                      <a:lnTo>
                        <a:pt x="454846" y="22557"/>
                      </a:lnTo>
                      <a:lnTo>
                        <a:pt x="0" y="19783"/>
                      </a:lnTo>
                      <a:close/>
                    </a:path>
                  </a:pathLst>
                </a:cu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49" name="矩形 48"/>
              <p:cNvSpPr/>
              <p:nvPr/>
            </p:nvSpPr>
            <p:spPr>
              <a:xfrm>
                <a:off x="2368392" y="5415607"/>
                <a:ext cx="6307569" cy="461665"/>
              </a:xfrm>
              <a:prstGeom prst="rect">
                <a:avLst/>
              </a:prstGeom>
            </p:spPr>
            <p:txBody>
              <a:bodyPr wrap="square">
                <a:spAutoFit/>
              </a:bodyPr>
              <a:lstStyle/>
              <a:p>
                <a:pPr>
                  <a:spcAft>
                    <a:spcPts val="1200"/>
                  </a:spcAft>
                </a:pPr>
                <a:r>
                  <a:rPr lang="zh-TW" altLang="en-US" sz="2400">
                    <a:latin typeface="微軟正黑體" panose="020B0604030504040204" pitchFamily="34" charset="-120"/>
                    <a:ea typeface="微軟正黑體" panose="020B0604030504040204" pitchFamily="34" charset="-120"/>
                  </a:rPr>
                  <a:t>二者需結合編織在一起，構築完整的學習</a:t>
                </a:r>
              </a:p>
            </p:txBody>
          </p:sp>
        </p:grpSp>
      </p:grpSp>
      <p:grpSp>
        <p:nvGrpSpPr>
          <p:cNvPr id="13" name="群組 12"/>
          <p:cNvGrpSpPr/>
          <p:nvPr/>
        </p:nvGrpSpPr>
        <p:grpSpPr>
          <a:xfrm>
            <a:off x="1331640" y="2475884"/>
            <a:ext cx="7345320" cy="820728"/>
            <a:chOff x="1331640" y="2475884"/>
            <a:chExt cx="7345320" cy="820728"/>
          </a:xfrm>
        </p:grpSpPr>
        <p:sp>
          <p:nvSpPr>
            <p:cNvPr id="35" name="圓角矩形 34"/>
            <p:cNvSpPr/>
            <p:nvPr/>
          </p:nvSpPr>
          <p:spPr>
            <a:xfrm>
              <a:off x="1331640" y="2475884"/>
              <a:ext cx="820728" cy="820728"/>
            </a:xfrm>
            <a:prstGeom prst="roundRect">
              <a:avLst/>
            </a:prstGeom>
            <a:solidFill>
              <a:schemeClr val="bg1">
                <a:lumMod val="95000"/>
              </a:schemeClr>
            </a:solidFill>
            <a:ln w="38100" cap="rnd">
              <a:noFill/>
            </a:ln>
          </p:spPr>
          <p:txBody>
            <a:bodyPr rtlCol="0" anchor="ctr"/>
            <a:lstStyle/>
            <a:p>
              <a:pPr algn="ctr"/>
              <a:endParaRPr lang="zh-TW" altLang="en-US"/>
            </a:p>
          </p:txBody>
        </p:sp>
        <p:sp>
          <p:nvSpPr>
            <p:cNvPr id="44" name="矩形 43"/>
            <p:cNvSpPr/>
            <p:nvPr/>
          </p:nvSpPr>
          <p:spPr>
            <a:xfrm>
              <a:off x="2338193" y="2633741"/>
              <a:ext cx="4021843" cy="461665"/>
            </a:xfrm>
            <a:prstGeom prst="rect">
              <a:avLst/>
            </a:prstGeom>
          </p:spPr>
          <p:txBody>
            <a:bodyPr wrap="square">
              <a:spAutoFit/>
            </a:bodyPr>
            <a:lstStyle/>
            <a:p>
              <a:pPr>
                <a:spcAft>
                  <a:spcPts val="1200"/>
                </a:spcAft>
              </a:pPr>
              <a:r>
                <a:rPr lang="zh-TW" altLang="en-US" sz="2400">
                  <a:latin typeface="微軟正黑體" panose="020B0604030504040204" pitchFamily="34" charset="-120"/>
                  <a:ea typeface="微軟正黑體" panose="020B0604030504040204" pitchFamily="34" charset="-120"/>
                </a:rPr>
                <a:t>新課綱以</a:t>
              </a:r>
              <a:r>
                <a:rPr lang="zh-TW" altLang="en-US" sz="2400" b="1">
                  <a:latin typeface="微軟正黑體" panose="020B0604030504040204" pitchFamily="34" charset="-120"/>
                  <a:ea typeface="微軟正黑體" panose="020B0604030504040204" pitchFamily="34" charset="-120"/>
                </a:rPr>
                <a:t>學習重點</a:t>
              </a:r>
              <a:r>
                <a:rPr lang="zh-TW" altLang="en-US" sz="2400">
                  <a:latin typeface="微軟正黑體" panose="020B0604030504040204" pitchFamily="34" charset="-120"/>
                  <a:ea typeface="微軟正黑體" panose="020B0604030504040204" pitchFamily="34" charset="-120"/>
                </a:rPr>
                <a:t>進行整合</a:t>
              </a:r>
              <a:endParaRPr lang="en-US" altLang="zh-TW" sz="2400">
                <a:latin typeface="微軟正黑體" panose="020B0604030504040204" pitchFamily="34" charset="-120"/>
                <a:ea typeface="微軟正黑體" panose="020B0604030504040204" pitchFamily="34" charset="-120"/>
              </a:endParaRPr>
            </a:p>
          </p:txBody>
        </p:sp>
        <p:sp>
          <p:nvSpPr>
            <p:cNvPr id="50" name="橢圓 49"/>
            <p:cNvSpPr/>
            <p:nvPr/>
          </p:nvSpPr>
          <p:spPr>
            <a:xfrm rot="20471904">
              <a:off x="1592133" y="2794836"/>
              <a:ext cx="320799" cy="234783"/>
            </a:xfrm>
            <a:prstGeom prst="ellipse">
              <a:avLst/>
            </a:prstGeom>
            <a:solidFill>
              <a:srgbClr val="CC99FF"/>
            </a:solidFill>
            <a:ln w="19050">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cxnSp>
          <p:nvCxnSpPr>
            <p:cNvPr id="51" name="直線接點 50"/>
            <p:cNvCxnSpPr/>
            <p:nvPr/>
          </p:nvCxnSpPr>
          <p:spPr>
            <a:xfrm>
              <a:off x="2484767" y="3296612"/>
              <a:ext cx="619219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1331640" y="3382778"/>
            <a:ext cx="7345320" cy="820728"/>
            <a:chOff x="1331640" y="3382778"/>
            <a:chExt cx="7345320" cy="820728"/>
          </a:xfrm>
        </p:grpSpPr>
        <p:sp>
          <p:nvSpPr>
            <p:cNvPr id="33" name="圓角矩形 32"/>
            <p:cNvSpPr/>
            <p:nvPr/>
          </p:nvSpPr>
          <p:spPr>
            <a:xfrm>
              <a:off x="1331640" y="3382778"/>
              <a:ext cx="820728" cy="820728"/>
            </a:xfrm>
            <a:prstGeom prst="roundRect">
              <a:avLst/>
            </a:prstGeom>
            <a:solidFill>
              <a:schemeClr val="bg1">
                <a:lumMod val="95000"/>
              </a:schemeClr>
            </a:solidFill>
            <a:ln w="38100" cap="rnd">
              <a:noFill/>
            </a:ln>
          </p:spPr>
          <p:txBody>
            <a:bodyPr rtlCol="0" anchor="ctr"/>
            <a:lstStyle/>
            <a:p>
              <a:pPr algn="ctr"/>
              <a:endParaRPr lang="zh-TW" altLang="en-US"/>
            </a:p>
          </p:txBody>
        </p:sp>
        <p:sp>
          <p:nvSpPr>
            <p:cNvPr id="46" name="平行四邊形 45"/>
            <p:cNvSpPr/>
            <p:nvPr/>
          </p:nvSpPr>
          <p:spPr>
            <a:xfrm>
              <a:off x="1547102" y="3471693"/>
              <a:ext cx="398450" cy="616115"/>
            </a:xfrm>
            <a:prstGeom prst="parallelogram">
              <a:avLst>
                <a:gd name="adj" fmla="val 48826"/>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2358055" y="3517268"/>
              <a:ext cx="4590209" cy="461665"/>
            </a:xfrm>
            <a:prstGeom prst="rect">
              <a:avLst/>
            </a:prstGeom>
          </p:spPr>
          <p:txBody>
            <a:bodyPr wrap="square">
              <a:spAutoFit/>
            </a:bodyPr>
            <a:lstStyle/>
            <a:p>
              <a:pPr>
                <a:spcAft>
                  <a:spcPts val="1200"/>
                </a:spcAft>
              </a:pPr>
              <a:r>
                <a:rPr lang="zh-TW" altLang="en-US" sz="2400" b="1">
                  <a:latin typeface="微軟正黑體" panose="020B0604030504040204" pitchFamily="34" charset="-120"/>
                  <a:ea typeface="微軟正黑體" panose="020B0604030504040204" pitchFamily="34" charset="-120"/>
                </a:rPr>
                <a:t>學習內容</a:t>
              </a:r>
              <a:r>
                <a:rPr lang="zh-TW" altLang="en-US" sz="2400">
                  <a:latin typeface="微軟正黑體" panose="020B0604030504040204" pitchFamily="34" charset="-120"/>
                  <a:ea typeface="微軟正黑體" panose="020B0604030504040204" pitchFamily="34" charset="-120"/>
                </a:rPr>
                <a:t>比較偏向學習素材</a:t>
              </a:r>
            </a:p>
          </p:txBody>
        </p:sp>
        <p:cxnSp>
          <p:nvCxnSpPr>
            <p:cNvPr id="40" name="直線接點 39"/>
            <p:cNvCxnSpPr/>
            <p:nvPr/>
          </p:nvCxnSpPr>
          <p:spPr>
            <a:xfrm>
              <a:off x="2484767" y="4181568"/>
              <a:ext cx="619219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 name="群組 14"/>
          <p:cNvGrpSpPr/>
          <p:nvPr/>
        </p:nvGrpSpPr>
        <p:grpSpPr>
          <a:xfrm>
            <a:off x="1331640" y="4283066"/>
            <a:ext cx="7461697" cy="820728"/>
            <a:chOff x="1331640" y="4283066"/>
            <a:chExt cx="7461697" cy="820728"/>
          </a:xfrm>
        </p:grpSpPr>
        <p:sp>
          <p:nvSpPr>
            <p:cNvPr id="32" name="圓角矩形 31"/>
            <p:cNvSpPr/>
            <p:nvPr/>
          </p:nvSpPr>
          <p:spPr>
            <a:xfrm>
              <a:off x="1331640" y="4283066"/>
              <a:ext cx="820728" cy="820728"/>
            </a:xfrm>
            <a:prstGeom prst="roundRect">
              <a:avLst/>
            </a:prstGeom>
            <a:solidFill>
              <a:schemeClr val="bg1">
                <a:lumMod val="95000"/>
              </a:schemeClr>
            </a:solidFill>
            <a:ln w="38100" cap="rnd">
              <a:noFill/>
            </a:ln>
          </p:spPr>
          <p:txBody>
            <a:bodyPr rtlCol="0" anchor="ctr"/>
            <a:lstStyle/>
            <a:p>
              <a:pPr algn="ctr"/>
              <a:endParaRPr lang="zh-TW" altLang="en-US"/>
            </a:p>
          </p:txBody>
        </p:sp>
        <p:sp>
          <p:nvSpPr>
            <p:cNvPr id="43" name="平行四邊形 42"/>
            <p:cNvSpPr/>
            <p:nvPr/>
          </p:nvSpPr>
          <p:spPr>
            <a:xfrm rot="17222712" flipV="1">
              <a:off x="1549307" y="4371588"/>
              <a:ext cx="405758" cy="616732"/>
            </a:xfrm>
            <a:prstGeom prst="parallelogram">
              <a:avLst>
                <a:gd name="adj" fmla="val 47046"/>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8" name="矩形 47"/>
            <p:cNvSpPr/>
            <p:nvPr/>
          </p:nvSpPr>
          <p:spPr>
            <a:xfrm>
              <a:off x="2368392" y="4421475"/>
              <a:ext cx="6424945" cy="461665"/>
            </a:xfrm>
            <a:prstGeom prst="rect">
              <a:avLst/>
            </a:prstGeom>
          </p:spPr>
          <p:txBody>
            <a:bodyPr wrap="square">
              <a:spAutoFit/>
            </a:bodyPr>
            <a:lstStyle/>
            <a:p>
              <a:pPr>
                <a:spcAft>
                  <a:spcPts val="1200"/>
                </a:spcAft>
              </a:pPr>
              <a:r>
                <a:rPr lang="zh-TW" altLang="en-US" sz="2400" b="1">
                  <a:latin typeface="微軟正黑體" panose="020B0604030504040204" pitchFamily="34" charset="-120"/>
                  <a:ea typeface="微軟正黑體" panose="020B0604030504040204" pitchFamily="34" charset="-120"/>
                </a:rPr>
                <a:t>學習表現</a:t>
              </a:r>
              <a:r>
                <a:rPr lang="zh-TW" altLang="en-US" sz="2400">
                  <a:latin typeface="微軟正黑體" panose="020B0604030504040204" pitchFamily="34" charset="-120"/>
                  <a:ea typeface="微軟正黑體" panose="020B0604030504040204" pitchFamily="34" charset="-120"/>
                </a:rPr>
                <a:t>比較偏向認知歷程、行動能力、態度</a:t>
              </a:r>
            </a:p>
          </p:txBody>
        </p:sp>
        <p:cxnSp>
          <p:nvCxnSpPr>
            <p:cNvPr id="52" name="直線接點 51"/>
            <p:cNvCxnSpPr/>
            <p:nvPr/>
          </p:nvCxnSpPr>
          <p:spPr>
            <a:xfrm>
              <a:off x="2484767" y="5076327"/>
              <a:ext cx="619219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4725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hqprint">
            <a:extLst>
              <a:ext uri="{28A0092B-C50C-407E-A947-70E740481C1C}">
                <a14:useLocalDpi xmlns:a14="http://schemas.microsoft.com/office/drawing/2010/main" val="0"/>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23</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Tree>
    <p:extLst>
      <p:ext uri="{BB962C8B-B14F-4D97-AF65-F5344CB8AC3E}">
        <p14:creationId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圖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6333"/>
            <a:ext cx="4254810" cy="3422311"/>
          </a:xfrm>
          <a:prstGeom prst="rect">
            <a:avLst/>
          </a:prstGeom>
        </p:spPr>
      </p:pic>
      <p:sp>
        <p:nvSpPr>
          <p:cNvPr id="14" name="圓角矩形 13"/>
          <p:cNvSpPr/>
          <p:nvPr/>
        </p:nvSpPr>
        <p:spPr>
          <a:xfrm>
            <a:off x="-1" y="4146401"/>
            <a:ext cx="9151037" cy="2709176"/>
          </a:xfrm>
          <a:prstGeom prst="roundRect">
            <a:avLst>
              <a:gd name="adj" fmla="val 0"/>
            </a:avLst>
          </a:prstGeom>
          <a:solidFill>
            <a:srgbClr val="A5D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7" name="圖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2978" y="4079544"/>
            <a:ext cx="5524134" cy="3129876"/>
          </a:xfrm>
          <a:prstGeom prst="rect">
            <a:avLst/>
          </a:prstGeom>
        </p:spPr>
      </p:pic>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24</a:t>
            </a:fld>
            <a:endParaRPr lang="zh-TW" altLang="en-US"/>
          </a:p>
        </p:txBody>
      </p:sp>
      <p:grpSp>
        <p:nvGrpSpPr>
          <p:cNvPr id="26" name="群組 25"/>
          <p:cNvGrpSpPr/>
          <p:nvPr/>
        </p:nvGrpSpPr>
        <p:grpSpPr>
          <a:xfrm>
            <a:off x="4584559" y="4475812"/>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部定（領域學習）課程</a:t>
              </a:r>
              <a:endParaRPr lang="en-US" altLang="zh-TW" sz="2800" b="1" dirty="0">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由國家統一規定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功能：深植基本學力</a:t>
              </a:r>
            </a:p>
          </p:txBody>
        </p:sp>
      </p:grpSp>
      <p:grpSp>
        <p:nvGrpSpPr>
          <p:cNvPr id="27" name="群組 26"/>
          <p:cNvGrpSpPr/>
          <p:nvPr/>
        </p:nvGrpSpPr>
        <p:grpSpPr>
          <a:xfrm>
            <a:off x="4593076"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grpSp>
        <p:nvGrpSpPr>
          <p:cNvPr id="10" name="群組 9"/>
          <p:cNvGrpSpPr/>
          <p:nvPr/>
        </p:nvGrpSpPr>
        <p:grpSpPr>
          <a:xfrm>
            <a:off x="1299346" y="3645024"/>
            <a:ext cx="1405359" cy="944834"/>
            <a:chOff x="1299346" y="3645024"/>
            <a:chExt cx="1405359" cy="944834"/>
          </a:xfrm>
        </p:grpSpPr>
        <p:sp>
          <p:nvSpPr>
            <p:cNvPr id="11" name="圓角矩形 10"/>
            <p:cNvSpPr/>
            <p:nvPr/>
          </p:nvSpPr>
          <p:spPr>
            <a:xfrm>
              <a:off x="1299346" y="3673717"/>
              <a:ext cx="1405359" cy="916141"/>
            </a:xfrm>
            <a:prstGeom prst="roundRect">
              <a:avLst/>
            </a:prstGeom>
            <a:solidFill>
              <a:srgbClr val="388E3C"/>
            </a:solidFill>
            <a:ln w="12700" cap="rnd">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23" name="文字方塊 22"/>
            <p:cNvSpPr txBox="1"/>
            <p:nvPr/>
          </p:nvSpPr>
          <p:spPr>
            <a:xfrm>
              <a:off x="1435091" y="3645024"/>
              <a:ext cx="1107996" cy="923330"/>
            </a:xfrm>
            <a:prstGeom prst="rect">
              <a:avLst/>
            </a:prstGeom>
            <a:noFill/>
          </p:spPr>
          <p:txBody>
            <a:bodyPr wrap="none" rtlCol="0">
              <a:spAutoFit/>
            </a:bodyPr>
            <a:lstStyle/>
            <a:p>
              <a:pPr algn="ctr">
                <a:lnSpc>
                  <a:spcPct val="150000"/>
                </a:lnSpc>
              </a:pP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lnSpc>
                  <a:spcPct val="150000"/>
                </a:lnSpc>
              </a:pPr>
              <a:r>
                <a:rPr lang="zh-TW" altLang="en-US" b="1" dirty="0">
                  <a:solidFill>
                    <a:schemeClr val="bg1"/>
                  </a:solidFill>
                  <a:latin typeface="微軟正黑體" panose="020B0604030504040204" pitchFamily="34" charset="-120"/>
                  <a:ea typeface="微軟正黑體" panose="020B0604030504040204" pitchFamily="34" charset="-120"/>
                </a:rPr>
                <a:t>部定課程</a:t>
              </a:r>
            </a:p>
          </p:txBody>
        </p:sp>
        <p:cxnSp>
          <p:nvCxnSpPr>
            <p:cNvPr id="56" name="直線接點 55"/>
            <p:cNvCxnSpPr/>
            <p:nvPr/>
          </p:nvCxnSpPr>
          <p:spPr>
            <a:xfrm>
              <a:off x="1465823" y="4130500"/>
              <a:ext cx="1077264" cy="0"/>
            </a:xfrm>
            <a:prstGeom prst="line">
              <a:avLst/>
            </a:prstGeom>
            <a:ln w="19050">
              <a:solidFill>
                <a:srgbClr val="4CAF5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100"/>
                                        <p:tgtEl>
                                          <p:spTgt spid="10"/>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200"/>
                                        <p:tgtEl>
                                          <p:spTgt spid="14"/>
                                        </p:tgtEl>
                                      </p:cBhvr>
                                    </p:animEffect>
                                  </p:childTnLst>
                                </p:cTn>
                              </p:par>
                            </p:childTnLst>
                          </p:cTn>
                        </p:par>
                        <p:par>
                          <p:cTn id="12" fill="hold">
                            <p:stCondLst>
                              <p:cond delay="2300"/>
                            </p:stCondLst>
                            <p:childTnLst>
                              <p:par>
                                <p:cTn id="13" presetID="12" presetClass="entr" presetSubtype="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ppt_y</p:attrName>
                                        </p:attrNameLst>
                                      </p:cBhvr>
                                      <p:tavLst>
                                        <p:tav tm="0">
                                          <p:val>
                                            <p:strVal val="#ppt_y-#ppt_h*1.125000"/>
                                          </p:val>
                                        </p:tav>
                                        <p:tav tm="100000">
                                          <p:val>
                                            <p:strVal val="#ppt_y"/>
                                          </p:val>
                                        </p:tav>
                                      </p:tavLst>
                                    </p:anim>
                                    <p:animEffect transition="in" filter="wipe(down)">
                                      <p:cBhvr>
                                        <p:cTn id="16" dur="500"/>
                                        <p:tgtEl>
                                          <p:spTgt spid="26"/>
                                        </p:tgtEl>
                                      </p:cBhvr>
                                    </p:animEffect>
                                  </p:childTnLst>
                                </p:cTn>
                              </p:par>
                            </p:childTnLst>
                          </p:cTn>
                        </p:par>
                        <p:par>
                          <p:cTn id="17" fill="hold">
                            <p:stCondLst>
                              <p:cond delay="2800"/>
                            </p:stCondLst>
                            <p:childTnLst>
                              <p:par>
                                <p:cTn id="18" presetID="2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edge">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p:tgtEl>
                                          <p:spTgt spid="27"/>
                                        </p:tgtEl>
                                        <p:attrNameLst>
                                          <p:attrName>ppt_y</p:attrName>
                                        </p:attrNameLst>
                                      </p:cBhvr>
                                      <p:tavLst>
                                        <p:tav tm="0">
                                          <p:val>
                                            <p:strVal val="#ppt_y+#ppt_h*1.125000"/>
                                          </p:val>
                                        </p:tav>
                                        <p:tav tm="100000">
                                          <p:val>
                                            <p:strVal val="#ppt_y"/>
                                          </p:val>
                                        </p:tav>
                                      </p:tavLst>
                                    </p:anim>
                                    <p:animEffect transition="in" filter="wipe(up)">
                                      <p:cBhvr>
                                        <p:cTn id="26" dur="500"/>
                                        <p:tgtEl>
                                          <p:spTgt spid="27"/>
                                        </p:tgtEl>
                                      </p:cBhvr>
                                    </p:animEffect>
                                  </p:childTnLst>
                                </p:cTn>
                              </p:par>
                              <p:par>
                                <p:cTn id="27" presetID="2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25</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8" name="矩形 27"/>
          <p:cNvSpPr/>
          <p:nvPr/>
        </p:nvSpPr>
        <p:spPr>
          <a:xfrm>
            <a:off x="2915817" y="2825916"/>
            <a:ext cx="1368152" cy="146717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7" name="矩形 36"/>
          <p:cNvSpPr/>
          <p:nvPr/>
        </p:nvSpPr>
        <p:spPr>
          <a:xfrm>
            <a:off x="2915816" y="2014917"/>
            <a:ext cx="4188723" cy="485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8" name="橢圓 37"/>
          <p:cNvSpPr/>
          <p:nvPr/>
        </p:nvSpPr>
        <p:spPr>
          <a:xfrm>
            <a:off x="1331020" y="2780481"/>
            <a:ext cx="1411561" cy="146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630390" y="131217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a:latin typeface="微軟正黑體" pitchFamily="34" charset="-120"/>
                <a:ea typeface="微軟正黑體" pitchFamily="34" charset="-120"/>
              </a:rPr>
              <a:t>階段別分別為第一、第二、第三、第四學習階段</a:t>
            </a:r>
            <a:endParaRPr lang="en-US" altLang="zh-TW" sz="2000" b="1">
              <a:latin typeface="微軟正黑體" pitchFamily="34" charset="-120"/>
              <a:ea typeface="微軟正黑體" pitchFamily="34" charset="-120"/>
            </a:endParaRPr>
          </a:p>
          <a:p>
            <a:pPr algn="ctr" eaLnBrk="0" hangingPunct="0"/>
            <a:r>
              <a:rPr lang="zh-TW" altLang="en-US" sz="2000" b="1">
                <a:latin typeface="微軟正黑體" pitchFamily="34" charset="-120"/>
                <a:ea typeface="微軟正黑體" pitchFamily="34" charset="-120"/>
              </a:rPr>
              <a:t>各為國小</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34</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56</a:t>
            </a:r>
            <a:r>
              <a:rPr lang="zh-TW" altLang="en-US" sz="2000" b="1">
                <a:latin typeface="微軟正黑體" pitchFamily="34" charset="-120"/>
                <a:ea typeface="微軟正黑體" pitchFamily="34" charset="-120"/>
              </a:rPr>
              <a:t>年級、國中</a:t>
            </a:r>
            <a:r>
              <a:rPr lang="en-US" altLang="zh-TW" sz="2000" b="1">
                <a:latin typeface="微軟正黑體" pitchFamily="34" charset="-120"/>
                <a:ea typeface="微軟正黑體" pitchFamily="34" charset="-120"/>
              </a:rPr>
              <a:t>789</a:t>
            </a:r>
            <a:r>
              <a:rPr lang="zh-TW" altLang="en-US" sz="2000" b="1">
                <a:latin typeface="微軟正黑體" pitchFamily="34" charset="-120"/>
                <a:ea typeface="微軟正黑體" pitchFamily="34" charset="-120"/>
              </a:rPr>
              <a:t>年級</a:t>
            </a:r>
          </a:p>
        </p:txBody>
      </p:sp>
      <p:sp>
        <p:nvSpPr>
          <p:cNvPr id="41" name="文字方塊 40"/>
          <p:cNvSpPr txBox="1">
            <a:spLocks noChangeArrowheads="1"/>
          </p:cNvSpPr>
          <p:nvPr/>
        </p:nvSpPr>
        <p:spPr bwMode="auto">
          <a:xfrm>
            <a:off x="2908450" y="2214816"/>
            <a:ext cx="5619759" cy="369332"/>
          </a:xfrm>
          <a:prstGeom prst="rect">
            <a:avLst/>
          </a:prstGeom>
          <a:solidFill>
            <a:srgbClr val="99CCFF"/>
          </a:solidFill>
          <a:ln w="28575">
            <a:solidFill>
              <a:srgbClr val="0000FF"/>
            </a:solidFill>
            <a:miter lim="800000"/>
            <a:headEnd/>
            <a:tailEnd/>
          </a:ln>
        </p:spPr>
        <p:txBody>
          <a:bodyPr wrap="square">
            <a:spAutoFit/>
          </a:bodyPr>
          <a:lstStyle/>
          <a:p>
            <a:pPr eaLnBrk="0" hangingPunct="0"/>
            <a:r>
              <a:rPr lang="zh-TW" altLang="en-US" b="1">
                <a:latin typeface="微軟正黑體" pitchFamily="34" charset="-120"/>
                <a:ea typeface="微軟正黑體" pitchFamily="34" charset="-120"/>
              </a:rPr>
              <a:t>國小階段</a:t>
            </a:r>
            <a:r>
              <a:rPr lang="zh-TW" altLang="en-US" b="1">
                <a:solidFill>
                  <a:srgbClr val="FF0000"/>
                </a:solidFill>
                <a:latin typeface="微軟正黑體" pitchFamily="34" charset="-120"/>
                <a:ea typeface="微軟正黑體" pitchFamily="34" charset="-120"/>
              </a:rPr>
              <a:t>語文</a:t>
            </a:r>
            <a:r>
              <a:rPr lang="zh-TW" altLang="en-US" b="1">
                <a:latin typeface="微軟正黑體" pitchFamily="34" charset="-120"/>
                <a:ea typeface="微軟正黑體" pitchFamily="34" charset="-120"/>
              </a:rPr>
              <a:t>領域</a:t>
            </a:r>
            <a:r>
              <a:rPr lang="zh-TW" altLang="en-US" b="1">
                <a:solidFill>
                  <a:srgbClr val="FF0000"/>
                </a:solidFill>
                <a:latin typeface="微軟正黑體" pitchFamily="34" charset="-120"/>
                <a:ea typeface="微軟正黑體" pitchFamily="34" charset="-120"/>
              </a:rPr>
              <a:t>新增</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新住民語文 </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選項</a:t>
            </a:r>
            <a:endParaRPr lang="en-US" altLang="zh-TW" b="1">
              <a:solidFill>
                <a:srgbClr val="FF0000"/>
              </a:solidFill>
              <a:latin typeface="微軟正黑體" pitchFamily="34" charset="-120"/>
              <a:ea typeface="微軟正黑體" pitchFamily="34" charset="-120"/>
            </a:endParaRPr>
          </a:p>
        </p:txBody>
      </p:sp>
      <p:sp>
        <p:nvSpPr>
          <p:cNvPr id="42" name="文字方塊 41"/>
          <p:cNvSpPr txBox="1">
            <a:spLocks noChangeArrowheads="1"/>
          </p:cNvSpPr>
          <p:nvPr/>
        </p:nvSpPr>
        <p:spPr bwMode="auto">
          <a:xfrm>
            <a:off x="1309739" y="2673691"/>
            <a:ext cx="3369234" cy="1646605"/>
          </a:xfrm>
          <a:prstGeom prst="rect">
            <a:avLst/>
          </a:prstGeom>
          <a:solidFill>
            <a:srgbClr val="FFCCCC"/>
          </a:solidFill>
          <a:ln w="28575">
            <a:solidFill>
              <a:srgbClr val="FF0000"/>
            </a:solidFill>
            <a:miter lim="800000"/>
            <a:headEnd/>
            <a:tailEnd/>
          </a:ln>
        </p:spPr>
        <p:txBody>
          <a:bodyPr wrap="square">
            <a:spAutoFit/>
          </a:bodyPr>
          <a:lstStyle/>
          <a:p>
            <a:pPr eaLnBrk="0" hangingPunct="0">
              <a:spcBef>
                <a:spcPts val="1200"/>
              </a:spcBef>
            </a:pPr>
            <a:r>
              <a:rPr lang="zh-TW" altLang="en-US" sz="2400" b="1">
                <a:latin typeface="微軟正黑體" pitchFamily="34" charset="-120"/>
                <a:ea typeface="微軟正黑體" pitchFamily="34" charset="-120"/>
              </a:rPr>
              <a:t>國民小學第一學習階段的</a:t>
            </a:r>
            <a:r>
              <a:rPr lang="zh-TW" altLang="en-US" sz="2400" b="1">
                <a:solidFill>
                  <a:srgbClr val="FF0000"/>
                </a:solidFill>
                <a:latin typeface="微軟正黑體" pitchFamily="34" charset="-120"/>
                <a:ea typeface="微軟正黑體" pitchFamily="34" charset="-120"/>
              </a:rPr>
              <a:t>生活課程</a:t>
            </a:r>
            <a:r>
              <a:rPr lang="zh-TW" altLang="en-US" sz="2400" b="1">
                <a:latin typeface="微軟正黑體" pitchFamily="34" charset="-120"/>
                <a:ea typeface="微軟正黑體" pitchFamily="34" charset="-120"/>
              </a:rPr>
              <a:t>固定為</a:t>
            </a:r>
            <a:r>
              <a:rPr lang="en-US" altLang="zh-TW" sz="2400" b="1">
                <a:solidFill>
                  <a:srgbClr val="FF0000"/>
                </a:solidFill>
                <a:latin typeface="微軟正黑體" pitchFamily="34" charset="-120"/>
                <a:ea typeface="微軟正黑體" pitchFamily="34" charset="-120"/>
              </a:rPr>
              <a:t>6</a:t>
            </a:r>
            <a:r>
              <a:rPr lang="zh-TW" altLang="en-US" sz="2400" b="1">
                <a:solidFill>
                  <a:srgbClr val="FF0000"/>
                </a:solidFill>
                <a:latin typeface="微軟正黑體" pitchFamily="34" charset="-120"/>
                <a:ea typeface="微軟正黑體" pitchFamily="34" charset="-120"/>
              </a:rPr>
              <a:t>節</a:t>
            </a:r>
            <a:endParaRPr lang="en-US" altLang="zh-TW" sz="2400" b="1">
              <a:solidFill>
                <a:srgbClr val="FF0000"/>
              </a:solidFill>
              <a:latin typeface="微軟正黑體" pitchFamily="34" charset="-120"/>
              <a:ea typeface="微軟正黑體" pitchFamily="34" charset="-120"/>
            </a:endParaRPr>
          </a:p>
          <a:p>
            <a:pPr eaLnBrk="0" hangingPunct="0">
              <a:spcBef>
                <a:spcPts val="600"/>
              </a:spcBef>
              <a:spcAft>
                <a:spcPts val="600"/>
              </a:spcAft>
            </a:pPr>
            <a:r>
              <a:rPr lang="zh-TW" altLang="en-US" sz="2400" b="1">
                <a:latin typeface="微軟正黑體" pitchFamily="34" charset="-120"/>
                <a:ea typeface="微軟正黑體" pitchFamily="34" charset="-120"/>
              </a:rPr>
              <a:t>整合社會、自然科學、藝術及</a:t>
            </a:r>
            <a:r>
              <a:rPr lang="zh-TW" altLang="en-US" sz="2400" b="1">
                <a:solidFill>
                  <a:srgbClr val="0000FF"/>
                </a:solidFill>
                <a:latin typeface="微軟正黑體" pitchFamily="34" charset="-120"/>
                <a:ea typeface="微軟正黑體" pitchFamily="34" charset="-120"/>
              </a:rPr>
              <a:t>綜合活動領域</a:t>
            </a:r>
          </a:p>
        </p:txBody>
      </p:sp>
      <p:sp>
        <p:nvSpPr>
          <p:cNvPr id="43" name="文字方塊 42"/>
          <p:cNvSpPr txBox="1">
            <a:spLocks noChangeArrowheads="1"/>
          </p:cNvSpPr>
          <p:nvPr/>
        </p:nvSpPr>
        <p:spPr bwMode="auto">
          <a:xfrm>
            <a:off x="1312380" y="447767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dirty="0">
                <a:latin typeface="微軟正黑體" pitchFamily="34" charset="-120"/>
                <a:ea typeface="微軟正黑體" pitchFamily="34" charset="-120"/>
              </a:rPr>
              <a:t>新增</a:t>
            </a:r>
            <a:r>
              <a:rPr lang="zh-TW" altLang="en-US" sz="2200" b="1" dirty="0">
                <a:solidFill>
                  <a:srgbClr val="FF0000"/>
                </a:solidFill>
                <a:latin typeface="微軟正黑體" pitchFamily="34" charset="-120"/>
                <a:ea typeface="微軟正黑體" pitchFamily="34" charset="-120"/>
              </a:rPr>
              <a:t>科技領域</a:t>
            </a:r>
            <a:r>
              <a:rPr lang="zh-TW" altLang="en-US" sz="2200" b="1" dirty="0">
                <a:latin typeface="微軟正黑體" pitchFamily="34" charset="-120"/>
                <a:ea typeface="微軟正黑體" pitchFamily="34" charset="-120"/>
              </a:rPr>
              <a:t>，國民小學階段不排課，融入各領域教學</a:t>
            </a:r>
            <a:endParaRPr lang="en-US" altLang="zh-TW" sz="2200" b="1" dirty="0">
              <a:latin typeface="微軟正黑體" pitchFamily="34" charset="-120"/>
              <a:ea typeface="微軟正黑體" pitchFamily="34" charset="-120"/>
            </a:endParaRPr>
          </a:p>
          <a:p>
            <a:pPr eaLnBrk="0" hangingPunct="0"/>
            <a:r>
              <a:rPr lang="zh-TW" altLang="en-US" sz="2200" b="1" dirty="0">
                <a:latin typeface="微軟正黑體" pitchFamily="34" charset="-120"/>
                <a:ea typeface="微軟正黑體" pitchFamily="34" charset="-120"/>
              </a:rPr>
              <a:t>國民中學增</a:t>
            </a:r>
            <a:r>
              <a:rPr lang="en-US" altLang="zh-TW" sz="2200" b="1" dirty="0">
                <a:latin typeface="微軟正黑體" pitchFamily="34" charset="-120"/>
                <a:ea typeface="微軟正黑體" pitchFamily="34" charset="-120"/>
              </a:rPr>
              <a:t>2</a:t>
            </a:r>
            <a:r>
              <a:rPr lang="zh-TW" altLang="en-US" sz="2200" b="1" dirty="0">
                <a:latin typeface="微軟正黑體" pitchFamily="34" charset="-120"/>
                <a:ea typeface="微軟正黑體" pitchFamily="34" charset="-120"/>
              </a:rPr>
              <a:t>節，</a:t>
            </a:r>
            <a:r>
              <a:rPr lang="en-US" altLang="zh-TW" sz="2200" b="1" dirty="0">
                <a:latin typeface="微軟正黑體" pitchFamily="34" charset="-120"/>
                <a:ea typeface="微軟正黑體" pitchFamily="34" charset="-120"/>
              </a:rPr>
              <a:t>1</a:t>
            </a:r>
            <a:r>
              <a:rPr lang="zh-TW" altLang="en-US" sz="2200" b="1" dirty="0">
                <a:latin typeface="微軟正黑體" pitchFamily="34" charset="-120"/>
                <a:ea typeface="微軟正黑體" pitchFamily="34" charset="-120"/>
              </a:rPr>
              <a:t>節為資訊科技，</a:t>
            </a:r>
            <a:r>
              <a:rPr lang="en-US" altLang="zh-TW" sz="2200" b="1" dirty="0">
                <a:latin typeface="微軟正黑體" pitchFamily="34" charset="-120"/>
                <a:ea typeface="微軟正黑體" pitchFamily="34" charset="-120"/>
              </a:rPr>
              <a:t>1</a:t>
            </a:r>
            <a:r>
              <a:rPr lang="zh-TW" altLang="en-US" sz="2200" b="1" dirty="0">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302704" y="5241471"/>
            <a:ext cx="7252047" cy="1200329"/>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solidFill>
                  <a:srgbClr val="FF0000"/>
                </a:solidFill>
                <a:latin typeface="微軟正黑體" pitchFamily="34" charset="-120"/>
                <a:ea typeface="微軟正黑體" pitchFamily="34" charset="-120"/>
              </a:rPr>
              <a:t>校訂（彈性學習）課程，分為四類課程</a:t>
            </a:r>
            <a:endParaRPr lang="en-US" altLang="zh-TW" sz="2400" b="1" dirty="0">
              <a:solidFill>
                <a:srgbClr val="FF0000"/>
              </a:solidFill>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分別為第一學習階段</a:t>
            </a:r>
            <a:r>
              <a:rPr lang="en-US" altLang="zh-TW" sz="2400" b="1" dirty="0">
                <a:latin typeface="微軟正黑體" pitchFamily="34" charset="-120"/>
                <a:ea typeface="微軟正黑體" pitchFamily="34" charset="-120"/>
              </a:rPr>
              <a:t>2-4</a:t>
            </a:r>
            <a:r>
              <a:rPr lang="zh-TW" altLang="en-US" sz="2400" b="1" dirty="0">
                <a:latin typeface="微軟正黑體" pitchFamily="34" charset="-120"/>
                <a:ea typeface="微軟正黑體" pitchFamily="34" charset="-120"/>
              </a:rPr>
              <a:t>節，第二學習階段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            第三學習階段</a:t>
            </a:r>
            <a:r>
              <a:rPr lang="en-US" altLang="zh-TW" sz="2400" b="1" dirty="0">
                <a:latin typeface="微軟正黑體" pitchFamily="34" charset="-120"/>
                <a:ea typeface="微軟正黑體" pitchFamily="34" charset="-120"/>
              </a:rPr>
              <a:t>4-7</a:t>
            </a:r>
            <a:r>
              <a:rPr lang="zh-TW" altLang="en-US" sz="2400" b="1" dirty="0">
                <a:latin typeface="微軟正黑體" pitchFamily="34" charset="-120"/>
                <a:ea typeface="微軟正黑體" pitchFamily="34" charset="-120"/>
              </a:rPr>
              <a:t>節，第四學習階段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5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圖片 100"/>
          <p:cNvPicPr>
            <a:picLocks noChangeAspect="1"/>
          </p:cNvPicPr>
          <p:nvPr/>
        </p:nvPicPr>
        <p:blipFill rotWithShape="1">
          <a:blip r:embed="rId3" cstate="print">
            <a:extLst>
              <a:ext uri="{28A0092B-C50C-407E-A947-70E740481C1C}">
                <a14:useLocalDpi xmlns:a14="http://schemas.microsoft.com/office/drawing/2010/main" val="0"/>
              </a:ext>
            </a:extLst>
          </a:blip>
          <a:srcRect b="31453"/>
          <a:stretch/>
        </p:blipFill>
        <p:spPr>
          <a:xfrm>
            <a:off x="2078777" y="1351632"/>
            <a:ext cx="4944509" cy="4754922"/>
          </a:xfrm>
          <a:prstGeom prst="rect">
            <a:avLst/>
          </a:prstGeom>
        </p:spPr>
      </p:pic>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5912724" y="2824175"/>
            <a:ext cx="5454919" cy="3813906"/>
            <a:chOff x="5708934" y="2279391"/>
            <a:chExt cx="5454919" cy="3813906"/>
          </a:xfrm>
        </p:grpSpPr>
        <p:sp>
          <p:nvSpPr>
            <p:cNvPr id="22" name="文字方塊 21"/>
            <p:cNvSpPr txBox="1"/>
            <p:nvPr/>
          </p:nvSpPr>
          <p:spPr>
            <a:xfrm>
              <a:off x="10979122" y="2279391"/>
              <a:ext cx="184731" cy="369332"/>
            </a:xfrm>
            <a:prstGeom prst="rect">
              <a:avLst/>
            </a:prstGeom>
            <a:noFill/>
          </p:spPr>
          <p:txBody>
            <a:bodyPr wrap="none" rtlCol="0">
              <a:spAutoFit/>
            </a:bodyPr>
            <a:lstStyle/>
            <a:p>
              <a:pPr algn="ct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5708934" y="3707785"/>
              <a:ext cx="3229891" cy="2385512"/>
              <a:chOff x="5708934" y="3707785"/>
              <a:chExt cx="3229891" cy="2385512"/>
            </a:xfrm>
          </p:grpSpPr>
          <p:sp>
            <p:nvSpPr>
              <p:cNvPr id="56" name="手繪多邊形 55"/>
              <p:cNvSpPr/>
              <p:nvPr/>
            </p:nvSpPr>
            <p:spPr>
              <a:xfrm flipH="1">
                <a:off x="5708934" y="4933401"/>
                <a:ext cx="2836557" cy="1159896"/>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b="1"/>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本土語文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新住民語文、</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服務學習、</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戶外教育、</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班際或校際交流、</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自治活動、</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班級輔導、</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學生自主學習、</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領域補救教學課程</a:t>
                </a:r>
              </a:p>
            </p:txBody>
          </p:sp>
        </p:grpSp>
      </p:grpSp>
      <p:grpSp>
        <p:nvGrpSpPr>
          <p:cNvPr id="9" name="群組 8"/>
          <p:cNvGrpSpPr/>
          <p:nvPr/>
        </p:nvGrpSpPr>
        <p:grpSpPr>
          <a:xfrm>
            <a:off x="6176873" y="3082079"/>
            <a:ext cx="2965742" cy="733388"/>
            <a:chOff x="5694149" y="2877419"/>
            <a:chExt cx="2965742" cy="733388"/>
          </a:xfrm>
        </p:grpSpPr>
        <p:sp>
          <p:nvSpPr>
            <p:cNvPr id="55" name="手繪多邊形 54"/>
            <p:cNvSpPr/>
            <p:nvPr/>
          </p:nvSpPr>
          <p:spPr>
            <a:xfrm flipH="1">
              <a:off x="5694149" y="3327736"/>
              <a:ext cx="2868433" cy="283071"/>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b="1"/>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特殊教育及特殊類型班級學生的學習需求</a:t>
              </a:r>
            </a:p>
          </p:txBody>
        </p:sp>
      </p:grpSp>
      <p:grpSp>
        <p:nvGrpSpPr>
          <p:cNvPr id="12" name="群組 11"/>
          <p:cNvGrpSpPr/>
          <p:nvPr/>
        </p:nvGrpSpPr>
        <p:grpSpPr>
          <a:xfrm>
            <a:off x="178445" y="4137441"/>
            <a:ext cx="11880678" cy="2333340"/>
            <a:chOff x="575049" y="3222591"/>
            <a:chExt cx="11880678" cy="2333340"/>
          </a:xfrm>
        </p:grpSpPr>
        <p:sp>
          <p:nvSpPr>
            <p:cNvPr id="24" name="文字方塊 23"/>
            <p:cNvSpPr txBox="1"/>
            <p:nvPr/>
          </p:nvSpPr>
          <p:spPr>
            <a:xfrm>
              <a:off x="12270997" y="3222591"/>
              <a:ext cx="184730" cy="369332"/>
            </a:xfrm>
            <a:prstGeom prst="rect">
              <a:avLst/>
            </a:prstGeom>
            <a:noFill/>
          </p:spPr>
          <p:txBody>
            <a:bodyPr wrap="none" rtlCol="0">
              <a:spAutoFit/>
            </a:bodyPr>
            <a:lstStyle/>
            <a:p>
              <a:pPr algn="ct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575049" y="3801605"/>
              <a:ext cx="2901500" cy="1754326"/>
              <a:chOff x="575049" y="3801605"/>
              <a:chExt cx="2901500" cy="1754326"/>
            </a:xfrm>
          </p:grpSpPr>
          <p:sp>
            <p:nvSpPr>
              <p:cNvPr id="54" name="手繪多邊形 53"/>
              <p:cNvSpPr/>
              <p:nvPr/>
            </p:nvSpPr>
            <p:spPr>
              <a:xfrm>
                <a:off x="839755" y="4615627"/>
                <a:ext cx="2636794" cy="751736"/>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chemeClr val="accent6">
                    <a:lumMod val="75000"/>
                  </a:schemeClr>
                </a:solidFill>
                <a:prstDash val="sysDash"/>
              </a:ln>
            </p:spPr>
            <p:txBody>
              <a:bodyPr rtlCol="0" anchor="ctr"/>
              <a:lstStyle/>
              <a:p>
                <a:pPr algn="ctr"/>
                <a:endParaRPr lang="zh-TW" altLang="en-US" b="1"/>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b="1">
                    <a:latin typeface="微軟正黑體" panose="020B0604030504040204" pitchFamily="34" charset="-120"/>
                    <a:ea typeface="微軟正黑體" panose="020B0604030504040204" pitchFamily="34" charset="-120"/>
                  </a:rPr>
                  <a:t>社團活動：學生依興趣及能力分組選修</a:t>
                </a:r>
                <a:endParaRPr lang="en-US" altLang="zh-TW" b="1">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a:latin typeface="微軟正黑體" panose="020B0604030504040204" pitchFamily="34" charset="-120"/>
                    <a:ea typeface="微軟正黑體" panose="020B0604030504040204" pitchFamily="34" charset="-120"/>
                  </a:rPr>
                  <a:t>技藝課程：以促進手眼身心等感官統合，實際操作之課程為主</a:t>
                </a:r>
                <a:endParaRPr lang="en-US" altLang="zh-TW" b="1">
                  <a:latin typeface="微軟正黑體" panose="020B0604030504040204" pitchFamily="34" charset="-120"/>
                  <a:ea typeface="微軟正黑體" panose="020B0604030504040204" pitchFamily="34" charset="-120"/>
                </a:endParaRPr>
              </a:p>
              <a:p>
                <a:endParaRPr lang="zh-TW" altLang="en-US" b="1">
                  <a:latin typeface="微軟正黑體" panose="020B0604030504040204" pitchFamily="34" charset="-120"/>
                  <a:ea typeface="微軟正黑體" panose="020B0604030504040204" pitchFamily="34" charset="-120"/>
                </a:endParaRP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26</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51" name="群組 50"/>
          <p:cNvGrpSpPr/>
          <p:nvPr/>
        </p:nvGrpSpPr>
        <p:grpSpPr>
          <a:xfrm>
            <a:off x="69404" y="2727701"/>
            <a:ext cx="2885450" cy="1203364"/>
            <a:chOff x="356393" y="2788751"/>
            <a:chExt cx="2885450" cy="1203364"/>
          </a:xfrm>
        </p:grpSpPr>
        <p:sp>
          <p:nvSpPr>
            <p:cNvPr id="57" name="手繪多邊形 56"/>
            <p:cNvSpPr/>
            <p:nvPr/>
          </p:nvSpPr>
          <p:spPr>
            <a:xfrm>
              <a:off x="596802" y="3357764"/>
              <a:ext cx="2645041" cy="634351"/>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chemeClr val="accent6">
                  <a:lumMod val="75000"/>
                </a:schemeClr>
              </a:solidFill>
              <a:prstDash val="sysDash"/>
            </a:ln>
          </p:spPr>
          <p:txBody>
            <a:bodyPr rtlCol="0" anchor="ctr"/>
            <a:lstStyle/>
            <a:p>
              <a:pPr algn="ctr"/>
              <a:endParaRPr lang="zh-TW" altLang="en-US" b="1"/>
            </a:p>
          </p:txBody>
        </p:sp>
        <p:sp>
          <p:nvSpPr>
            <p:cNvPr id="59" name="矩形 58"/>
            <p:cNvSpPr/>
            <p:nvPr/>
          </p:nvSpPr>
          <p:spPr>
            <a:xfrm>
              <a:off x="356393" y="2788751"/>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跨領域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科目</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或結合各項議題，</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發展「統整性主題</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專題</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議題探究課程」</a:t>
              </a:r>
            </a:p>
          </p:txBody>
        </p:sp>
      </p:grpSp>
      <p:pic>
        <p:nvPicPr>
          <p:cNvPr id="68" name="圖片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098" y="2040513"/>
            <a:ext cx="1465818" cy="1538468"/>
          </a:xfrm>
          <a:prstGeom prst="rect">
            <a:avLst/>
          </a:prstGeom>
        </p:spPr>
      </p:pic>
      <p:sp>
        <p:nvSpPr>
          <p:cNvPr id="69" name="文字方塊 68"/>
          <p:cNvSpPr txBox="1"/>
          <p:nvPr/>
        </p:nvSpPr>
        <p:spPr>
          <a:xfrm>
            <a:off x="2739098" y="2589892"/>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統整性</a:t>
            </a:r>
            <a:br>
              <a:rPr lang="zh-TW" altLang="en-US"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探究課程</a:t>
            </a:r>
          </a:p>
        </p:txBody>
      </p:sp>
      <p:pic>
        <p:nvPicPr>
          <p:cNvPr id="70" name="圖片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2000" y="4048698"/>
            <a:ext cx="1402845" cy="1472374"/>
          </a:xfrm>
          <a:prstGeom prst="rect">
            <a:avLst/>
          </a:prstGeom>
        </p:spPr>
      </p:pic>
      <p:sp>
        <p:nvSpPr>
          <p:cNvPr id="71" name="文字方塊 70"/>
          <p:cNvSpPr txBox="1"/>
          <p:nvPr/>
        </p:nvSpPr>
        <p:spPr>
          <a:xfrm>
            <a:off x="2711054" y="4619859"/>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社團活</a:t>
            </a:r>
          </a:p>
          <a:p>
            <a:pPr algn="ctr"/>
            <a:r>
              <a:rPr lang="zh-TW" altLang="en-US" b="1" dirty="0">
                <a:solidFill>
                  <a:schemeClr val="bg1"/>
                </a:solidFill>
                <a:latin typeface="微軟正黑體" panose="020B0604030504040204" pitchFamily="34" charset="-120"/>
                <a:ea typeface="微軟正黑體" panose="020B0604030504040204" pitchFamily="34" charset="-120"/>
              </a:rPr>
              <a:t>技藝課程</a:t>
            </a:r>
          </a:p>
        </p:txBody>
      </p:sp>
      <p:pic>
        <p:nvPicPr>
          <p:cNvPr id="72" name="圖片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2674" y="2106607"/>
            <a:ext cx="1402845" cy="1472374"/>
          </a:xfrm>
          <a:prstGeom prst="rect">
            <a:avLst/>
          </a:prstGeom>
        </p:spPr>
      </p:pic>
      <p:sp>
        <p:nvSpPr>
          <p:cNvPr id="73" name="文字方塊 72"/>
          <p:cNvSpPr txBox="1"/>
          <p:nvPr/>
        </p:nvSpPr>
        <p:spPr>
          <a:xfrm>
            <a:off x="4982674" y="2671691"/>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特殊需求</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領域課程</a:t>
            </a:r>
          </a:p>
        </p:txBody>
      </p:sp>
      <p:pic>
        <p:nvPicPr>
          <p:cNvPr id="74" name="圖片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143" y="3964088"/>
            <a:ext cx="1402845" cy="1472374"/>
          </a:xfrm>
          <a:prstGeom prst="rect">
            <a:avLst/>
          </a:prstGeom>
        </p:spPr>
      </p:pic>
      <p:sp>
        <p:nvSpPr>
          <p:cNvPr id="75" name="文字方塊 74"/>
          <p:cNvSpPr txBox="1"/>
          <p:nvPr/>
        </p:nvSpPr>
        <p:spPr>
          <a:xfrm>
            <a:off x="5256822" y="4554795"/>
            <a:ext cx="877163"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其他類</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課程</a:t>
            </a:r>
          </a:p>
        </p:txBody>
      </p:sp>
    </p:spTree>
    <p:extLst>
      <p:ext uri="{BB962C8B-B14F-4D97-AF65-F5344CB8AC3E}">
        <p14:creationId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ppt_y</p:attrName>
                                        </p:attrNameLst>
                                      </p:cBhvr>
                                      <p:tavLst>
                                        <p:tav tm="0">
                                          <p:val>
                                            <p:strVal val="#ppt_y+#ppt_h*1.125000"/>
                                          </p:val>
                                        </p:tav>
                                        <p:tav tm="100000">
                                          <p:val>
                                            <p:strVal val="#ppt_y"/>
                                          </p:val>
                                        </p:tav>
                                      </p:tavLst>
                                    </p:anim>
                                    <p:animEffect transition="in" filter="wipe(up)">
                                      <p:cBhvr>
                                        <p:cTn id="8" dur="500"/>
                                        <p:tgtEl>
                                          <p:spTgt spid="10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圖片 80"/>
          <p:cNvPicPr>
            <a:picLocks noChangeAspect="1"/>
          </p:cNvPicPr>
          <p:nvPr/>
        </p:nvPicPr>
        <p:blipFill rotWithShape="1">
          <a:blip r:embed="rId3" cstate="print">
            <a:extLst>
              <a:ext uri="{28A0092B-C50C-407E-A947-70E740481C1C}">
                <a14:useLocalDpi xmlns:a14="http://schemas.microsoft.com/office/drawing/2010/main" val="0"/>
              </a:ext>
            </a:extLst>
          </a:blip>
          <a:srcRect b="31453"/>
          <a:stretch/>
        </p:blipFill>
        <p:spPr>
          <a:xfrm>
            <a:off x="1999570" y="1361164"/>
            <a:ext cx="4944509" cy="4754922"/>
          </a:xfrm>
          <a:prstGeom prst="rect">
            <a:avLst/>
          </a:prstGeom>
        </p:spPr>
      </p:pic>
      <p:grpSp>
        <p:nvGrpSpPr>
          <p:cNvPr id="3" name="群組 2"/>
          <p:cNvGrpSpPr/>
          <p:nvPr/>
        </p:nvGrpSpPr>
        <p:grpSpPr>
          <a:xfrm>
            <a:off x="6130825" y="2462349"/>
            <a:ext cx="2859522" cy="2783820"/>
            <a:chOff x="5740487" y="2480543"/>
            <a:chExt cx="3065031" cy="2783820"/>
          </a:xfrm>
        </p:grpSpPr>
        <p:sp>
          <p:nvSpPr>
            <p:cNvPr id="35" name="左大括弧 34"/>
            <p:cNvSpPr/>
            <p:nvPr/>
          </p:nvSpPr>
          <p:spPr>
            <a:xfrm flipH="1">
              <a:off x="5740487" y="3195620"/>
              <a:ext cx="679735" cy="2068743"/>
            </a:xfrm>
            <a:prstGeom prst="leftBrace">
              <a:avLst>
                <a:gd name="adj1" fmla="val 115482"/>
                <a:gd name="adj2" fmla="val 31377"/>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09590" y="2480543"/>
              <a:ext cx="2395928" cy="2474282"/>
              <a:chOff x="257222" y="1641943"/>
              <a:chExt cx="2395928" cy="2474282"/>
            </a:xfrm>
          </p:grpSpPr>
          <p:grpSp>
            <p:nvGrpSpPr>
              <p:cNvPr id="75" name="群組 74"/>
              <p:cNvGrpSpPr/>
              <p:nvPr/>
            </p:nvGrpSpPr>
            <p:grpSpPr>
              <a:xfrm>
                <a:off x="267855" y="1641943"/>
                <a:ext cx="2346184" cy="2474282"/>
                <a:chOff x="215736" y="1644707"/>
                <a:chExt cx="2511140" cy="2396643"/>
              </a:xfrm>
            </p:grpSpPr>
            <p:sp>
              <p:nvSpPr>
                <p:cNvPr id="78" name="圓角化同側角落矩形 77"/>
                <p:cNvSpPr/>
                <p:nvPr/>
              </p:nvSpPr>
              <p:spPr>
                <a:xfrm>
                  <a:off x="218151" y="1645098"/>
                  <a:ext cx="2497344"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15736" y="1644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257222" y="1852305"/>
                <a:ext cx="2395927" cy="954107"/>
              </a:xfrm>
              <a:prstGeom prst="rect">
                <a:avLst/>
              </a:prstGeom>
            </p:spPr>
            <p:txBody>
              <a:bodyPr wrap="square">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適性學習</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algn="ctr"/>
                <a:r>
                  <a:rPr lang="zh-TW" altLang="en-US" sz="2800" b="1" dirty="0">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463998" y="3127543"/>
                <a:ext cx="2189152" cy="830997"/>
              </a:xfrm>
              <a:prstGeom prst="rect">
                <a:avLst/>
              </a:prstGeom>
            </p:spPr>
            <p:txBody>
              <a:bodyPr wrap="square">
                <a:spAutoFit/>
              </a:bodyPr>
              <a:lstStyle/>
              <a:p>
                <a:r>
                  <a:rPr lang="zh-TW" altLang="en-US" sz="2400" dirty="0">
                    <a:solidFill>
                      <a:srgbClr val="E65100"/>
                    </a:solidFill>
                    <a:latin typeface="微軟正黑體" panose="020B0604030504040204" pitchFamily="34" charset="-120"/>
                    <a:ea typeface="微軟正黑體" panose="020B0604030504040204" pitchFamily="34" charset="-120"/>
                  </a:rPr>
                  <a:t>學生適性學習</a:t>
                </a:r>
              </a:p>
              <a:p>
                <a:r>
                  <a:rPr lang="zh-TW" altLang="en-US" sz="2400" dirty="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116183" y="2886065"/>
            <a:ext cx="2916816" cy="2507424"/>
            <a:chOff x="75192" y="2046796"/>
            <a:chExt cx="3089930" cy="2507424"/>
          </a:xfrm>
        </p:grpSpPr>
        <p:sp>
          <p:nvSpPr>
            <p:cNvPr id="70" name="左大括弧 69"/>
            <p:cNvSpPr/>
            <p:nvPr/>
          </p:nvSpPr>
          <p:spPr>
            <a:xfrm>
              <a:off x="2430793" y="2046796"/>
              <a:ext cx="734329" cy="2447373"/>
            </a:xfrm>
            <a:prstGeom prst="leftBrace">
              <a:avLst>
                <a:gd name="adj1" fmla="val 86703"/>
                <a:gd name="adj2" fmla="val 55840"/>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75192" y="2079938"/>
              <a:ext cx="2395928" cy="2474282"/>
              <a:chOff x="170426" y="2088434"/>
              <a:chExt cx="2395928" cy="2474282"/>
            </a:xfrm>
          </p:grpSpPr>
          <p:grpSp>
            <p:nvGrpSpPr>
              <p:cNvPr id="66" name="群組 65"/>
              <p:cNvGrpSpPr/>
              <p:nvPr/>
            </p:nvGrpSpPr>
            <p:grpSpPr>
              <a:xfrm>
                <a:off x="181059" y="2088434"/>
                <a:ext cx="2346184" cy="2474282"/>
                <a:chOff x="122837" y="2077188"/>
                <a:chExt cx="2511140" cy="2396643"/>
              </a:xfrm>
            </p:grpSpPr>
            <p:sp>
              <p:nvSpPr>
                <p:cNvPr id="85" name="圓角化同側角落矩形 84"/>
                <p:cNvSpPr/>
                <p:nvPr/>
              </p:nvSpPr>
              <p:spPr>
                <a:xfrm>
                  <a:off x="125252" y="2077579"/>
                  <a:ext cx="2497343" cy="2396252"/>
                </a:xfrm>
                <a:prstGeom prst="round2SameRect">
                  <a:avLst>
                    <a:gd name="adj1" fmla="val 6529"/>
                    <a:gd name="adj2" fmla="val 0"/>
                  </a:avLst>
                </a:prstGeom>
                <a:solidFill>
                  <a:schemeClr val="accent6">
                    <a:lumMod val="20000"/>
                    <a:lumOff val="80000"/>
                  </a:schemeClr>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122837" y="2077188"/>
                  <a:ext cx="2511140" cy="1317708"/>
                </a:xfrm>
                <a:prstGeom prst="round2SameRect">
                  <a:avLst>
                    <a:gd name="adj1" fmla="val 12155"/>
                    <a:gd name="adj2" fmla="val 0"/>
                  </a:avLst>
                </a:prstGeom>
                <a:solidFill>
                  <a:schemeClr val="accent6">
                    <a:lumMod val="75000"/>
                  </a:schemeClr>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170426" y="2298796"/>
                <a:ext cx="2395927" cy="954107"/>
              </a:xfrm>
              <a:prstGeom prst="rect">
                <a:avLst/>
              </a:prstGeom>
            </p:spPr>
            <p:txBody>
              <a:bodyPr wrap="square">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跨領域探究</a:t>
                </a:r>
                <a:br>
                  <a:rPr lang="zh-TW" altLang="en-US" sz="2800" b="1" dirty="0">
                    <a:solidFill>
                      <a:schemeClr val="bg1"/>
                    </a:solidFill>
                    <a:latin typeface="微軟正黑體" panose="020B0604030504040204" pitchFamily="34" charset="-120"/>
                    <a:ea typeface="微軟正黑體" panose="020B0604030504040204" pitchFamily="34" charset="-120"/>
                  </a:rPr>
                </a:br>
                <a:r>
                  <a:rPr lang="zh-TW" altLang="en-US" sz="2800" b="1" dirty="0">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377202" y="3574034"/>
                <a:ext cx="2189152" cy="830997"/>
              </a:xfrm>
              <a:prstGeom prst="rect">
                <a:avLst/>
              </a:prstGeom>
            </p:spPr>
            <p:txBody>
              <a:bodyPr wrap="square">
                <a:spAutoFit/>
              </a:bodyPr>
              <a:lstStyle/>
              <a:p>
                <a:r>
                  <a:rPr lang="zh-TW" altLang="en-US" sz="2400" dirty="0">
                    <a:solidFill>
                      <a:schemeClr val="accent6">
                        <a:lumMod val="50000"/>
                      </a:schemeClr>
                    </a:solidFill>
                    <a:latin typeface="微軟正黑體" panose="020B0604030504040204" pitchFamily="34" charset="-120"/>
                    <a:ea typeface="微軟正黑體" panose="020B0604030504040204" pitchFamily="34" charset="-120"/>
                  </a:rPr>
                  <a:t>發展學校特色</a:t>
                </a:r>
              </a:p>
              <a:p>
                <a:r>
                  <a:rPr lang="zh-TW" altLang="en-US" sz="2400" dirty="0">
                    <a:solidFill>
                      <a:schemeClr val="accent6">
                        <a:lumMod val="50000"/>
                      </a:schemeClr>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27</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5229729" y="4654147"/>
            <a:ext cx="877163"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其他類</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課程</a:t>
            </a:r>
          </a:p>
        </p:txBody>
      </p:sp>
      <p:sp>
        <p:nvSpPr>
          <p:cNvPr id="92" name="文字方塊 91"/>
          <p:cNvSpPr txBox="1"/>
          <p:nvPr/>
        </p:nvSpPr>
        <p:spPr>
          <a:xfrm>
            <a:off x="2853372" y="4879936"/>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dirty="0">
                <a:solidFill>
                  <a:schemeClr val="bg1"/>
                </a:solidFill>
                <a:latin typeface="微軟正黑體" panose="020B0604030504040204" pitchFamily="34" charset="-120"/>
                <a:ea typeface="微軟正黑體" panose="020B0604030504040204" pitchFamily="34" charset="-120"/>
              </a:rPr>
              <a:t>技藝課程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pic>
        <p:nvPicPr>
          <p:cNvPr id="40" name="圖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743" y="2075279"/>
            <a:ext cx="1465818" cy="1538468"/>
          </a:xfrm>
          <a:prstGeom prst="rect">
            <a:avLst/>
          </a:prstGeom>
        </p:spPr>
      </p:pic>
      <p:sp>
        <p:nvSpPr>
          <p:cNvPr id="41" name="文字方塊 40"/>
          <p:cNvSpPr txBox="1"/>
          <p:nvPr/>
        </p:nvSpPr>
        <p:spPr>
          <a:xfrm>
            <a:off x="2976743" y="2624658"/>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統整性</a:t>
            </a:r>
            <a:br>
              <a:rPr lang="zh-TW" altLang="en-US"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探究課程</a:t>
            </a:r>
          </a:p>
        </p:txBody>
      </p:sp>
      <p:pic>
        <p:nvPicPr>
          <p:cNvPr id="42" name="圖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9334" y="4065201"/>
            <a:ext cx="1402845" cy="1472374"/>
          </a:xfrm>
          <a:prstGeom prst="rect">
            <a:avLst/>
          </a:prstGeom>
        </p:spPr>
      </p:pic>
      <p:sp>
        <p:nvSpPr>
          <p:cNvPr id="43" name="文字方塊 42"/>
          <p:cNvSpPr txBox="1"/>
          <p:nvPr/>
        </p:nvSpPr>
        <p:spPr>
          <a:xfrm>
            <a:off x="2775036" y="4572735"/>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社團活</a:t>
            </a:r>
          </a:p>
          <a:p>
            <a:pPr algn="ctr"/>
            <a:r>
              <a:rPr lang="zh-TW" altLang="en-US" b="1" dirty="0">
                <a:solidFill>
                  <a:schemeClr val="bg1"/>
                </a:solidFill>
                <a:latin typeface="微軟正黑體" panose="020B0604030504040204" pitchFamily="34" charset="-120"/>
                <a:ea typeface="微軟正黑體" panose="020B0604030504040204" pitchFamily="34" charset="-120"/>
              </a:rPr>
              <a:t>技藝課程</a:t>
            </a:r>
          </a:p>
        </p:txBody>
      </p:sp>
      <p:pic>
        <p:nvPicPr>
          <p:cNvPr id="44" name="圖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2674" y="2106607"/>
            <a:ext cx="1402845" cy="1472374"/>
          </a:xfrm>
          <a:prstGeom prst="rect">
            <a:avLst/>
          </a:prstGeom>
        </p:spPr>
      </p:pic>
      <p:sp>
        <p:nvSpPr>
          <p:cNvPr id="45" name="文字方塊 44"/>
          <p:cNvSpPr txBox="1"/>
          <p:nvPr/>
        </p:nvSpPr>
        <p:spPr>
          <a:xfrm>
            <a:off x="4982674" y="2671691"/>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特殊需求</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領域課程</a:t>
            </a:r>
          </a:p>
        </p:txBody>
      </p:sp>
      <p:pic>
        <p:nvPicPr>
          <p:cNvPr id="46" name="圖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143" y="3964088"/>
            <a:ext cx="1402845" cy="1472374"/>
          </a:xfrm>
          <a:prstGeom prst="rect">
            <a:avLst/>
          </a:prstGeom>
        </p:spPr>
      </p:pic>
      <p:sp>
        <p:nvSpPr>
          <p:cNvPr id="47" name="文字方塊 46"/>
          <p:cNvSpPr txBox="1"/>
          <p:nvPr/>
        </p:nvSpPr>
        <p:spPr>
          <a:xfrm>
            <a:off x="5256822" y="4554795"/>
            <a:ext cx="877163"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其他類</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課程</a:t>
            </a:r>
          </a:p>
        </p:txBody>
      </p:sp>
    </p:spTree>
    <p:extLst>
      <p:ext uri="{BB962C8B-B14F-4D97-AF65-F5344CB8AC3E}">
        <p14:creationId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756090006"/>
              </p:ext>
            </p:extLst>
          </p:nvPr>
        </p:nvGraphicFramePr>
        <p:xfrm>
          <a:off x="158417" y="1340772"/>
          <a:ext cx="8820473" cy="5400862"/>
        </p:xfrm>
        <a:graphic>
          <a:graphicData uri="http://schemas.openxmlformats.org/drawingml/2006/table">
            <a:tbl>
              <a:tblPr firstRow="1" bandRow="1">
                <a:tableStyleId>{93296810-A885-4BE3-A3E7-6D5BEEA58F35}</a:tableStyleId>
              </a:tblPr>
              <a:tblGrid>
                <a:gridCol w="823800">
                  <a:extLst>
                    <a:ext uri="{9D8B030D-6E8A-4147-A177-3AD203B41FA5}">
                      <a16:colId xmlns:a16="http://schemas.microsoft.com/office/drawing/2014/main" val="4160749867"/>
                    </a:ext>
                  </a:extLst>
                </a:gridCol>
                <a:gridCol w="3388161">
                  <a:extLst>
                    <a:ext uri="{9D8B030D-6E8A-4147-A177-3AD203B41FA5}">
                      <a16:colId xmlns:a16="http://schemas.microsoft.com/office/drawing/2014/main" val="1419308308"/>
                    </a:ext>
                  </a:extLst>
                </a:gridCol>
                <a:gridCol w="4608512">
                  <a:extLst>
                    <a:ext uri="{9D8B030D-6E8A-4147-A177-3AD203B41FA5}">
                      <a16:colId xmlns:a16="http://schemas.microsoft.com/office/drawing/2014/main" val="2664741494"/>
                    </a:ext>
                  </a:extLst>
                </a:gridCol>
              </a:tblGrid>
              <a:tr h="413007">
                <a:tc>
                  <a:txBody>
                    <a:bodyPr/>
                    <a:lstStyle/>
                    <a:p>
                      <a:pPr algn="ctr"/>
                      <a:endParaRPr lang="zh-TW" altLang="en-US" sz="2000" b="0" dirty="0">
                        <a:latin typeface="微軟正黑體" panose="020B0604030504040204" pitchFamily="34" charset="-120"/>
                        <a:ea typeface="微軟正黑體" panose="020B0604030504040204" pitchFamily="34" charset="-120"/>
                      </a:endParaRPr>
                    </a:p>
                  </a:txBody>
                  <a:tcPr anchor="ctr">
                    <a:solidFill>
                      <a:srgbClr val="E651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Arial" charset="0"/>
                          <a:sym typeface="Arial" charset="0"/>
                        </a:rPr>
                        <a:t>九年一貫</a:t>
                      </a:r>
                    </a:p>
                  </a:txBody>
                  <a:tcPr>
                    <a:solidFill>
                      <a:srgbClr val="E651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Arial" charset="0"/>
                          <a:sym typeface="Arial" charset="0"/>
                        </a:rPr>
                        <a:t>十二年國教</a:t>
                      </a:r>
                      <a:endParaRPr kumimoji="0" lang="en-US" altLang="zh-TW" sz="2000" b="0" i="0" u="none" strike="noStrike" cap="none" normalizeH="0" baseline="0">
                        <a:ln>
                          <a:noFill/>
                        </a:ln>
                        <a:solidFill>
                          <a:schemeClr val="bg1"/>
                        </a:solidFill>
                        <a:effectLst/>
                        <a:latin typeface="微軟正黑體" panose="020B0604030504040204" pitchFamily="34" charset="-120"/>
                        <a:ea typeface="微軟正黑體" panose="020B0604030504040204" pitchFamily="34" charset="-120"/>
                        <a:cs typeface="Arial" charset="0"/>
                        <a:sym typeface="Arial" charset="0"/>
                      </a:endParaRPr>
                    </a:p>
                  </a:txBody>
                  <a:tcPr>
                    <a:solidFill>
                      <a:srgbClr val="E65100"/>
                    </a:solidFill>
                  </a:tcPr>
                </a:tc>
                <a:extLst>
                  <a:ext uri="{0D108BD9-81ED-4DB2-BD59-A6C34878D82A}">
                    <a16:rowId xmlns:a16="http://schemas.microsoft.com/office/drawing/2014/main" val="1141503390"/>
                  </a:ext>
                </a:extLst>
              </a:tr>
              <a:tr h="730705">
                <a:tc>
                  <a:txBody>
                    <a:bodyPr/>
                    <a:lstStyle/>
                    <a:p>
                      <a:pPr algn="ctr"/>
                      <a:r>
                        <a:rPr lang="zh-TW" altLang="en-US" sz="2000">
                          <a:latin typeface="微軟正黑體" panose="020B0604030504040204" pitchFamily="34" charset="-120"/>
                          <a:ea typeface="微軟正黑體" panose="020B0604030504040204" pitchFamily="34" charset="-120"/>
                        </a:rPr>
                        <a:t>課程理念</a:t>
                      </a:r>
                    </a:p>
                  </a:txBody>
                  <a:tcPr anchor="ct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十大</a:t>
                      </a: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基本能力</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能力指標</a:t>
                      </a: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三面九項</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核心素養</a:t>
                      </a:r>
                      <a:endPar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學習重點</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學習內容、學習表現</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a:t>
                      </a:r>
                      <a:endPar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E8F5E9"/>
                    </a:solidFill>
                  </a:tcPr>
                </a:tc>
                <a:extLst>
                  <a:ext uri="{0D108BD9-81ED-4DB2-BD59-A6C34878D82A}">
                    <a16:rowId xmlns:a16="http://schemas.microsoft.com/office/drawing/2014/main" val="724125526"/>
                  </a:ext>
                </a:extLst>
              </a:tr>
              <a:tr h="413007">
                <a:tc rowSpan="7">
                  <a:txBody>
                    <a:bodyPr/>
                    <a:lstStyle/>
                    <a:p>
                      <a:pPr algn="ctr"/>
                      <a:r>
                        <a:rPr lang="zh-TW" altLang="en-US" sz="2000">
                          <a:latin typeface="微軟正黑體" panose="020B0604030504040204" pitchFamily="34" charset="-120"/>
                          <a:ea typeface="微軟正黑體" panose="020B0604030504040204" pitchFamily="34" charset="-120"/>
                        </a:rPr>
                        <a:t>課程</a:t>
                      </a:r>
                    </a:p>
                  </a:txBody>
                  <a:tcPr anchor="ct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(七大)</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學習</a:t>
                      </a: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領域</a:t>
                      </a:r>
                      <a:endPar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八</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大領域</a:t>
                      </a:r>
                      <a:endPar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extLst>
                  <a:ext uri="{0D108BD9-81ED-4DB2-BD59-A6C34878D82A}">
                    <a16:rowId xmlns:a16="http://schemas.microsoft.com/office/drawing/2014/main" val="3662671220"/>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indent="-342900">
                        <a:buFont typeface="Arial" panose="020B0604020202020204" pitchFamily="34" charset="0"/>
                        <a:buChar char="•"/>
                      </a:pPr>
                      <a:r>
                        <a:rPr lang="zh-TW" altLang="en-US" sz="2000">
                          <a:latin typeface="微軟正黑體" panose="020B0604030504040204" pitchFamily="34" charset="-120"/>
                          <a:ea typeface="微軟正黑體" panose="020B0604030504040204" pitchFamily="34" charset="-120"/>
                        </a:rPr>
                        <a:t>語文領域</a:t>
                      </a: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語文領域新增</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「新住民語文」</a:t>
                      </a:r>
                      <a:r>
                        <a:rPr kumimoji="0" lang="zh-TW" altLang="en-US"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選項</a:t>
                      </a:r>
                      <a:endPar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solidFill>
                      <a:srgbClr val="E8F5E9"/>
                    </a:solidFill>
                  </a:tcPr>
                </a:tc>
                <a:extLst>
                  <a:ext uri="{0D108BD9-81ED-4DB2-BD59-A6C34878D82A}">
                    <a16:rowId xmlns:a16="http://schemas.microsoft.com/office/drawing/2014/main" val="3077237047"/>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原為</a:t>
                      </a: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自然與生活科技</a:t>
                      </a: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分為</a:t>
                      </a:r>
                      <a:r>
                        <a:rPr kumimoji="0" lang="en-US" altLang="zh-TW" sz="2000" b="1" i="0"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「自然科學」及「科技」</a:t>
                      </a: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extLst>
                  <a:ext uri="{0D108BD9-81ED-4DB2-BD59-A6C34878D82A}">
                    <a16:rowId xmlns:a16="http://schemas.microsoft.com/office/drawing/2014/main" val="1821573569"/>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低年級「生活課程」與「綜合活動」分設</a:t>
                      </a: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低年級</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「綜合活動」融入「生活課程」</a:t>
                      </a:r>
                    </a:p>
                  </a:txBody>
                  <a:tcPr>
                    <a:solidFill>
                      <a:srgbClr val="E8F5E9"/>
                    </a:solidFill>
                  </a:tcPr>
                </a:tc>
                <a:extLst>
                  <a:ext uri="{0D108BD9-81ED-4DB2-BD59-A6C34878D82A}">
                    <a16:rowId xmlns:a16="http://schemas.microsoft.com/office/drawing/2014/main" val="2208037882"/>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原為藝術與人文領域</a:t>
                      </a:r>
                    </a:p>
                  </a:txBody>
                  <a:tcP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改名稱為</a:t>
                      </a:r>
                      <a:r>
                        <a:rPr kumimoji="0" lang="zh-TW" altLang="en-US"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藝術</a:t>
                      </a: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領域</a:t>
                      </a:r>
                    </a:p>
                  </a:txBody>
                  <a:tcPr>
                    <a:solidFill>
                      <a:srgbClr val="C8E6C9"/>
                    </a:solidFill>
                  </a:tcPr>
                </a:tc>
                <a:extLst>
                  <a:ext uri="{0D108BD9-81ED-4DB2-BD59-A6C34878D82A}">
                    <a16:rowId xmlns:a16="http://schemas.microsoft.com/office/drawing/2014/main" val="224663303"/>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彈性學習「節數」，其使用無明確規範</a:t>
                      </a: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彈性學習</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「課程」</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，其使用</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有</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明確規範</a:t>
                      </a:r>
                      <a:endPar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E8F5E9"/>
                    </a:solidFill>
                  </a:tcPr>
                </a:tc>
                <a:extLst>
                  <a:ext uri="{0D108BD9-81ED-4DB2-BD59-A6C34878D82A}">
                    <a16:rowId xmlns:a16="http://schemas.microsoft.com/office/drawing/2014/main" val="3898236309"/>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重大議題設置課綱</a:t>
                      </a:r>
                      <a:endPar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時事</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議題</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融入各領域</a:t>
                      </a:r>
                    </a:p>
                  </a:txBody>
                  <a:tcPr>
                    <a:solidFill>
                      <a:srgbClr val="C8E6C9"/>
                    </a:solidFill>
                  </a:tcPr>
                </a:tc>
                <a:extLst>
                  <a:ext uri="{0D108BD9-81ED-4DB2-BD59-A6C34878D82A}">
                    <a16:rowId xmlns:a16="http://schemas.microsoft.com/office/drawing/2014/main" val="3806657420"/>
                  </a:ext>
                </a:extLst>
              </a:tr>
              <a:tr h="730705">
                <a:tc>
                  <a:txBody>
                    <a:bodyPr/>
                    <a:lstStyle/>
                    <a:p>
                      <a:pPr algn="ctr"/>
                      <a:r>
                        <a:rPr lang="zh-TW" altLang="en-US" sz="2000">
                          <a:latin typeface="微軟正黑體" panose="020B0604030504040204" pitchFamily="34" charset="-120"/>
                          <a:ea typeface="微軟正黑體" panose="020B0604030504040204" pitchFamily="34" charset="-120"/>
                        </a:rPr>
                        <a:t>學習節數</a:t>
                      </a:r>
                    </a:p>
                  </a:txBody>
                  <a:tcPr anchor="ct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節數採彈性比例制</a:t>
                      </a:r>
                      <a:endPar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節數採</a:t>
                      </a:r>
                      <a:r>
                        <a:rPr kumimoji="0" lang="en-US" altLang="zh-TW" sz="2000" b="1" i="0"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固定</a:t>
                      </a: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制</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dirty="0">
                          <a:latin typeface="微軟正黑體" panose="020B0604030504040204" pitchFamily="34" charset="-120"/>
                          <a:ea typeface="微軟正黑體" panose="020B0604030504040204" pitchFamily="34" charset="-120"/>
                        </a:rPr>
                        <a:t>學習總節數不變</a:t>
                      </a:r>
                    </a:p>
                  </a:txBody>
                  <a:tcPr>
                    <a:solidFill>
                      <a:srgbClr val="E8F5E9"/>
                    </a:solidFill>
                  </a:tcPr>
                </a:tc>
                <a:extLst>
                  <a:ext uri="{0D108BD9-81ED-4DB2-BD59-A6C34878D82A}">
                    <a16:rowId xmlns:a16="http://schemas.microsoft.com/office/drawing/2014/main" val="1970807779"/>
                  </a:ext>
                </a:extLst>
              </a:tr>
            </a:tbl>
          </a:graphicData>
        </a:graphic>
      </p:graphicFrame>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28</a:t>
            </a:fld>
            <a:endParaRPr lang="zh-TW" altLang="en-US"/>
          </a:p>
        </p:txBody>
      </p:sp>
      <p:sp>
        <p:nvSpPr>
          <p:cNvPr id="18" name="文字方塊 1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3-5-3</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19"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8" name="矩形 8"/>
          <p:cNvSpPr>
            <a:spLocks noChangeArrowheads="1"/>
          </p:cNvSpPr>
          <p:nvPr/>
        </p:nvSpPr>
        <p:spPr bwMode="auto">
          <a:xfrm>
            <a:off x="3686250" y="444027"/>
            <a:ext cx="5472608" cy="461665"/>
          </a:xfrm>
          <a:prstGeom prst="rect">
            <a:avLst/>
          </a:prstGeom>
          <a:noFill/>
          <a:ln w="9525">
            <a:noFill/>
            <a:miter lim="800000"/>
            <a:headEnd/>
            <a:tailEnd/>
          </a:ln>
        </p:spPr>
        <p:txBody>
          <a:bodyPr wrap="square">
            <a:spAutoFit/>
          </a:bodyPr>
          <a:lstStyle/>
          <a:p>
            <a:pPr defTabSz="1422400">
              <a:spcAft>
                <a:spcPct val="35000"/>
              </a:spcAft>
            </a:pPr>
            <a:r>
              <a:rPr lang="en-US" altLang="zh-TW" sz="2400" spc="-70">
                <a:solidFill>
                  <a:schemeClr val="bg1"/>
                </a:solidFill>
                <a:latin typeface="微軟正黑體" pitchFamily="34" charset="-120"/>
                <a:ea typeface="微軟正黑體" pitchFamily="34" charset="-120"/>
              </a:rPr>
              <a:t>(</a:t>
            </a:r>
            <a:r>
              <a:rPr lang="zh-TW" altLang="en-US" sz="2400" spc="-70">
                <a:solidFill>
                  <a:schemeClr val="bg1"/>
                </a:solidFill>
                <a:latin typeface="微軟正黑體" pitchFamily="34" charset="-120"/>
                <a:ea typeface="微軟正黑體" pitchFamily="34" charset="-120"/>
              </a:rPr>
              <a:t>三</a:t>
            </a:r>
            <a:r>
              <a:rPr lang="en-US" altLang="zh-TW" sz="2400" spc="-70">
                <a:solidFill>
                  <a:schemeClr val="bg1"/>
                </a:solidFill>
                <a:latin typeface="微軟正黑體" pitchFamily="34" charset="-120"/>
                <a:ea typeface="微軟正黑體" pitchFamily="34" charset="-120"/>
              </a:rPr>
              <a:t>)</a:t>
            </a:r>
            <a:r>
              <a:rPr lang="zh-TW" altLang="en-US" sz="2400" spc="-70">
                <a:solidFill>
                  <a:schemeClr val="bg1"/>
                </a:solidFill>
                <a:latin typeface="微軟正黑體" pitchFamily="34" charset="-120"/>
                <a:ea typeface="微軟正黑體" pitchFamily="34" charset="-120"/>
              </a:rPr>
              <a:t>九年一貫課綱及十二年國教課綱比較</a:t>
            </a:r>
          </a:p>
        </p:txBody>
      </p:sp>
      <p:grpSp>
        <p:nvGrpSpPr>
          <p:cNvPr id="9" name="群組 8"/>
          <p:cNvGrpSpPr/>
          <p:nvPr/>
        </p:nvGrpSpPr>
        <p:grpSpPr>
          <a:xfrm>
            <a:off x="7782401" y="5445224"/>
            <a:ext cx="726613" cy="1221710"/>
            <a:chOff x="3457972" y="1196752"/>
            <a:chExt cx="2895227" cy="4867968"/>
          </a:xfrm>
          <a:solidFill>
            <a:srgbClr val="E65100"/>
          </a:solidFill>
        </p:grpSpPr>
        <p:sp>
          <p:nvSpPr>
            <p:cNvPr id="10" name="流程圖: 接點 9"/>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 name="圓角矩形 10"/>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 name="圓角矩形 11"/>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 name="圓角矩形 12"/>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3457972" y="2264172"/>
              <a:ext cx="1591573" cy="453107"/>
              <a:chOff x="723609" y="2530960"/>
              <a:chExt cx="1591573" cy="453107"/>
            </a:xfrm>
            <a:grpFill/>
          </p:grpSpPr>
          <p:sp>
            <p:nvSpPr>
              <p:cNvPr id="16" name="圓角矩形 15"/>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圓角矩形 16"/>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28042984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900"/>
                                        <p:tgtEl>
                                          <p:spTgt spid="9"/>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2</a:t>
            </a:fld>
            <a:endParaRPr lang="zh-TW" altLang="en-US"/>
          </a:p>
        </p:txBody>
      </p:sp>
      <p:graphicFrame>
        <p:nvGraphicFramePr>
          <p:cNvPr id="14" name="內容版面配置區 4"/>
          <p:cNvGraphicFramePr>
            <a:graphicFrameLocks noGrp="1"/>
          </p:cNvGraphicFramePr>
          <p:nvPr>
            <p:ph idx="4294967295"/>
            <p:extLst>
              <p:ext uri="{D42A27DB-BD31-4B8C-83A1-F6EECF244321}">
                <p14:modId xmlns:p14="http://schemas.microsoft.com/office/powerpoint/2010/main" val="1233179745"/>
              </p:ext>
            </p:extLst>
          </p:nvPr>
        </p:nvGraphicFramePr>
        <p:xfrm>
          <a:off x="827125" y="2515172"/>
          <a:ext cx="7895852" cy="3609205"/>
        </p:xfrm>
        <a:graphic>
          <a:graphicData uri="http://schemas.openxmlformats.org/drawingml/2006/table">
            <a:tbl>
              <a:tblPr/>
              <a:tblGrid>
                <a:gridCol w="1973963">
                  <a:extLst>
                    <a:ext uri="{9D8B030D-6E8A-4147-A177-3AD203B41FA5}">
                      <a16:colId xmlns:a16="http://schemas.microsoft.com/office/drawing/2014/main" val="20000"/>
                    </a:ext>
                  </a:extLst>
                </a:gridCol>
                <a:gridCol w="1973963">
                  <a:extLst>
                    <a:ext uri="{9D8B030D-6E8A-4147-A177-3AD203B41FA5}">
                      <a16:colId xmlns:a16="http://schemas.microsoft.com/office/drawing/2014/main" val="20001"/>
                    </a:ext>
                  </a:extLst>
                </a:gridCol>
                <a:gridCol w="1973963">
                  <a:extLst>
                    <a:ext uri="{9D8B030D-6E8A-4147-A177-3AD203B41FA5}">
                      <a16:colId xmlns:a16="http://schemas.microsoft.com/office/drawing/2014/main" val="20002"/>
                    </a:ext>
                  </a:extLst>
                </a:gridCol>
                <a:gridCol w="1973963">
                  <a:extLst>
                    <a:ext uri="{9D8B030D-6E8A-4147-A177-3AD203B41FA5}">
                      <a16:colId xmlns:a16="http://schemas.microsoft.com/office/drawing/2014/main" val="20003"/>
                    </a:ext>
                  </a:extLst>
                </a:gridCol>
              </a:tblGrid>
              <a:tr h="1098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階段</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別</a:t>
                      </a:r>
                      <a:endPar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學年度</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高職生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extLst>
                  <a:ext uri="{0D108BD9-81ED-4DB2-BD59-A6C34878D82A}">
                    <a16:rowId xmlns:a16="http://schemas.microsoft.com/office/drawing/2014/main" val="10000"/>
                  </a:ext>
                </a:extLst>
              </a:tr>
              <a:tr h="662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100</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97.67%</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94.67 %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81.91 %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1"/>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101</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2"/>
                  </a:ext>
                </a:extLst>
              </a:tr>
              <a:tr h="643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102</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3"/>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103</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4"/>
                  </a:ext>
                </a:extLst>
              </a:tr>
            </a:tbl>
          </a:graphicData>
        </a:graphic>
      </p:graphicFrame>
      <p:sp>
        <p:nvSpPr>
          <p:cNvPr id="24577" name="標題 2"/>
          <p:cNvSpPr>
            <a:spLocks noGrp="1"/>
          </p:cNvSpPr>
          <p:nvPr>
            <p:ph type="title" idx="4294967295"/>
          </p:nvPr>
        </p:nvSpPr>
        <p:spPr>
          <a:xfrm>
            <a:off x="766763" y="192161"/>
            <a:ext cx="8377237" cy="965682"/>
          </a:xfrm>
          <a:effectLst>
            <a:outerShdw blurRad="76200" dist="38100" dir="5400000" algn="t" rotWithShape="0">
              <a:prstClr val="black">
                <a:alpha val="10000"/>
              </a:prstClr>
            </a:outerShdw>
          </a:effectLst>
        </p:spPr>
        <p:txBody>
          <a:bodyPr/>
          <a:lstStyle/>
          <a:p>
            <a:pPr algn="l" eaLnBrk="1" hangingPunct="1"/>
            <a:r>
              <a:rPr lang="zh-TW" altLang="en-US" sz="3600" b="1" dirty="0">
                <a:solidFill>
                  <a:schemeClr val="bg1"/>
                </a:solidFill>
                <a:cs typeface="Times New Roman" pitchFamily="18" charset="0"/>
              </a:rPr>
              <a:t>一、為何要研修新課綱？</a:t>
            </a:r>
            <a:endParaRPr lang="zh-TW" altLang="en-US" sz="2400" b="1" dirty="0">
              <a:solidFill>
                <a:schemeClr val="bg1"/>
              </a:solidFill>
              <a:cs typeface="Times New Roman" pitchFamily="18" charset="0"/>
            </a:endParaRPr>
          </a:p>
        </p:txBody>
      </p:sp>
      <p:sp>
        <p:nvSpPr>
          <p:cNvPr id="24609" name="文字方塊 2"/>
          <p:cNvSpPr txBox="1">
            <a:spLocks noChangeArrowheads="1"/>
          </p:cNvSpPr>
          <p:nvPr/>
        </p:nvSpPr>
        <p:spPr bwMode="auto">
          <a:xfrm>
            <a:off x="5711536" y="6330806"/>
            <a:ext cx="2808287" cy="307777"/>
          </a:xfrm>
          <a:prstGeom prst="rect">
            <a:avLst/>
          </a:prstGeom>
          <a:noFill/>
          <a:ln w="9525">
            <a:noFill/>
            <a:miter lim="800000"/>
            <a:headEnd/>
            <a:tailEnd/>
          </a:ln>
        </p:spPr>
        <p:txBody>
          <a:bodyPr>
            <a:spAutoFit/>
          </a:bodyPr>
          <a:lstStyle/>
          <a:p>
            <a:pPr algn="r"/>
            <a:r>
              <a:rPr lang="zh-TW" altLang="en-US" sz="1400">
                <a:solidFill>
                  <a:schemeClr val="bg1">
                    <a:lumMod val="65000"/>
                  </a:schemeClr>
                </a:solidFill>
                <a:latin typeface="微軟正黑體" panose="020B0604030504040204" pitchFamily="34" charset="-120"/>
                <a:ea typeface="微軟正黑體" panose="020B0604030504040204" pitchFamily="34" charset="-120"/>
                <a:cs typeface="Times New Roman" pitchFamily="18" charset="0"/>
              </a:rPr>
              <a:t>資料來源：教育部統計處</a:t>
            </a:r>
          </a:p>
        </p:txBody>
      </p:sp>
      <p:sp>
        <p:nvSpPr>
          <p:cNvPr id="2" name="矩形 1"/>
          <p:cNvSpPr/>
          <p:nvPr/>
        </p:nvSpPr>
        <p:spPr>
          <a:xfrm>
            <a:off x="766763" y="1351591"/>
            <a:ext cx="8130688"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一</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從升學率顯示，</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已具備十二年國民基本教育的條件</a:t>
            </a:r>
          </a:p>
        </p:txBody>
      </p:sp>
      <p:sp>
        <p:nvSpPr>
          <p:cNvPr id="23" name="橢圓 22"/>
          <p:cNvSpPr/>
          <p:nvPr/>
        </p:nvSpPr>
        <p:spPr>
          <a:xfrm>
            <a:off x="2726564" y="2538411"/>
            <a:ext cx="2159000" cy="10652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7" name="橢圓 26"/>
          <p:cNvSpPr/>
          <p:nvPr/>
        </p:nvSpPr>
        <p:spPr>
          <a:xfrm>
            <a:off x="2677002" y="5509165"/>
            <a:ext cx="2159000"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8" name="橢圓 27"/>
          <p:cNvSpPr/>
          <p:nvPr/>
        </p:nvSpPr>
        <p:spPr>
          <a:xfrm>
            <a:off x="4885564" y="2538411"/>
            <a:ext cx="4061832" cy="10810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9" name="橢圓 28"/>
          <p:cNvSpPr/>
          <p:nvPr/>
        </p:nvSpPr>
        <p:spPr>
          <a:xfrm>
            <a:off x="4750710" y="5509165"/>
            <a:ext cx="4117975"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7823246" y="-34986"/>
            <a:ext cx="1038071" cy="276999"/>
          </a:xfrm>
          <a:prstGeom prst="rect">
            <a:avLst/>
          </a:prstGeom>
          <a:noFill/>
        </p:spPr>
        <p:txBody>
          <a:bodyPr wrap="square" rtlCol="0">
            <a:spAutoFit/>
          </a:bodyPr>
          <a:lstStyle/>
          <a:p>
            <a:pPr algn="r"/>
            <a:r>
              <a:rPr lang="en-US" altLang="zh-TW" sz="1200" dirty="0">
                <a:solidFill>
                  <a:srgbClr val="F9BFD2"/>
                </a:solidFill>
              </a:rPr>
              <a:t>1-1-1</a:t>
            </a:r>
            <a:r>
              <a:rPr lang="zh-TW" altLang="en-US" sz="1200" dirty="0">
                <a:solidFill>
                  <a:srgbClr val="F9BFD2"/>
                </a:solidFill>
              </a:rPr>
              <a:t>   </a:t>
            </a:r>
            <a:r>
              <a:rPr lang="en-US" altLang="zh-TW" sz="1200" dirty="0">
                <a:solidFill>
                  <a:srgbClr val="F9BFD2"/>
                </a:solidFill>
              </a:rPr>
              <a:t>/</a:t>
            </a:r>
            <a:r>
              <a:rPr lang="zh-TW" altLang="en-US" sz="1200" dirty="0">
                <a:solidFill>
                  <a:srgbClr val="F9BFD2"/>
                </a:solidFill>
              </a:rPr>
              <a:t> </a:t>
            </a:r>
          </a:p>
        </p:txBody>
      </p:sp>
      <p:cxnSp>
        <p:nvCxnSpPr>
          <p:cNvPr id="8" name="直線接點 7"/>
          <p:cNvCxnSpPr/>
          <p:nvPr/>
        </p:nvCxnSpPr>
        <p:spPr>
          <a:xfrm>
            <a:off x="636588" y="2276872"/>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8154429" y="1765212"/>
            <a:ext cx="730788" cy="507432"/>
            <a:chOff x="4187222" y="395028"/>
            <a:chExt cx="1944212" cy="1349989"/>
          </a:xfrm>
          <a:solidFill>
            <a:srgbClr val="92D050"/>
          </a:solidFill>
        </p:grpSpPr>
        <p:sp>
          <p:nvSpPr>
            <p:cNvPr id="1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914335667"/>
              </p:ext>
            </p:extLst>
          </p:nvPr>
        </p:nvGraphicFramePr>
        <p:xfrm>
          <a:off x="395610" y="2001518"/>
          <a:ext cx="8424862" cy="4534853"/>
        </p:xfrm>
        <a:graphic>
          <a:graphicData uri="http://schemas.openxmlformats.org/drawingml/2006/table">
            <a:tbl>
              <a:tblPr/>
              <a:tblGrid>
                <a:gridCol w="1692275">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512887">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gridCol w="2124075">
                  <a:extLst>
                    <a:ext uri="{9D8B030D-6E8A-4147-A177-3AD203B41FA5}">
                      <a16:colId xmlns:a16="http://schemas.microsoft.com/office/drawing/2014/main" val="20004"/>
                    </a:ext>
                  </a:extLst>
                </a:gridCol>
              </a:tblGrid>
              <a:tr h="900113">
                <a:tc>
                  <a:txBody>
                    <a:bodyPr/>
                    <a:lstStyle/>
                    <a:p>
                      <a:pPr marL="0" marR="0" lvl="0" indent="0" algn="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學習階段</a:t>
                      </a:r>
                    </a:p>
                    <a:p>
                      <a:pPr marL="0" marR="0" lvl="0" indent="0" algn="l" defTabSz="914400" rtl="0" eaLnBrk="0" fontAlgn="base" latinLnBrk="0" hangingPunct="0">
                        <a:lnSpc>
                          <a:spcPct val="110000"/>
                        </a:lnSpc>
                        <a:spcBef>
                          <a:spcPct val="0"/>
                        </a:spcBef>
                        <a:spcAft>
                          <a:spcPct val="0"/>
                        </a:spcAft>
                        <a:buClrTx/>
                        <a:buSzTx/>
                        <a:buFontTx/>
                        <a:buNone/>
                        <a:tabLst/>
                      </a:pPr>
                      <a:endParaRPr kumimoji="0" lang="en-US" altLang="zh-TW" sz="20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學習節數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C8E6C9"/>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rPr>
                        <a:t>一</a:t>
                      </a:r>
                      <a:endParaRPr kumimoji="0" 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rPr>
                        <a:t>二</a:t>
                      </a:r>
                      <a:endParaRPr kumimoji="0" 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rPr>
                        <a:t>三</a:t>
                      </a:r>
                      <a:endParaRPr kumimoji="0" 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四</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extLst>
                  <a:ext uri="{0D108BD9-81ED-4DB2-BD59-A6C34878D82A}">
                    <a16:rowId xmlns:a16="http://schemas.microsoft.com/office/drawing/2014/main" val="10000"/>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領域學習課程每週節數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20</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25</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27</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26</a:t>
                      </a: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0"/>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29</a:t>
                      </a: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0"/>
                    </a:solidFill>
                  </a:tcPr>
                </a:tc>
                <a:extLst>
                  <a:ext uri="{0D108BD9-81ED-4DB2-BD59-A6C34878D82A}">
                    <a16:rowId xmlns:a16="http://schemas.microsoft.com/office/drawing/2014/main" val="10001"/>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彈性學習課程</a:t>
                      </a:r>
                      <a:endPar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2-4</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4-7</a:t>
                      </a: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0"/>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4-6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3-5</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0"/>
                    </a:solidFill>
                  </a:tcPr>
                </a:tc>
                <a:extLst>
                  <a:ext uri="{0D108BD9-81ED-4DB2-BD59-A6C34878D82A}">
                    <a16:rowId xmlns:a16="http://schemas.microsoft.com/office/drawing/2014/main" val="10002"/>
                  </a:ext>
                </a:extLst>
              </a:tr>
              <a:tr h="1008063">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總學習節數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22-24</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28-31</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30-33</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32-35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extLst>
                  <a:ext uri="{0D108BD9-81ED-4DB2-BD59-A6C34878D82A}">
                    <a16:rowId xmlns:a16="http://schemas.microsoft.com/office/drawing/2014/main" val="10003"/>
                  </a:ext>
                </a:extLst>
              </a:tr>
            </a:tbl>
          </a:graphicData>
        </a:graphic>
      </p:graphicFrame>
      <p:sp>
        <p:nvSpPr>
          <p:cNvPr id="2" name="矩形 1"/>
          <p:cNvSpPr/>
          <p:nvPr/>
        </p:nvSpPr>
        <p:spPr>
          <a:xfrm>
            <a:off x="783134" y="1354216"/>
            <a:ext cx="6741860" cy="461665"/>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九年一貫課綱及十二年國教新課綱學習節數更動</a:t>
            </a:r>
          </a:p>
        </p:txBody>
      </p:sp>
      <p:grpSp>
        <p:nvGrpSpPr>
          <p:cNvPr id="10" name="群組 9"/>
          <p:cNvGrpSpPr/>
          <p:nvPr/>
        </p:nvGrpSpPr>
        <p:grpSpPr>
          <a:xfrm>
            <a:off x="8015064" y="1494086"/>
            <a:ext cx="730788" cy="507432"/>
            <a:chOff x="4187222" y="395028"/>
            <a:chExt cx="1944212" cy="1349989"/>
          </a:xfrm>
          <a:solidFill>
            <a:srgbClr val="92D050"/>
          </a:solidFill>
        </p:grpSpPr>
        <p:sp>
          <p:nvSpPr>
            <p:cNvPr id="1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29</a:t>
            </a:fld>
            <a:endParaRPr lang="zh-TW" altLang="en-US"/>
          </a:p>
        </p:txBody>
      </p:sp>
      <p:sp>
        <p:nvSpPr>
          <p:cNvPr id="20" name="文字方塊 1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3-5-3</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1"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22" name="矩形 8"/>
          <p:cNvSpPr>
            <a:spLocks noChangeArrowheads="1"/>
          </p:cNvSpPr>
          <p:nvPr/>
        </p:nvSpPr>
        <p:spPr bwMode="auto">
          <a:xfrm>
            <a:off x="3686250" y="444027"/>
            <a:ext cx="5472608" cy="461665"/>
          </a:xfrm>
          <a:prstGeom prst="rect">
            <a:avLst/>
          </a:prstGeom>
          <a:noFill/>
          <a:ln w="9525">
            <a:noFill/>
            <a:miter lim="800000"/>
            <a:headEnd/>
            <a:tailEnd/>
          </a:ln>
        </p:spPr>
        <p:txBody>
          <a:bodyPr wrap="square">
            <a:spAutoFit/>
          </a:bodyPr>
          <a:lstStyle/>
          <a:p>
            <a:pPr defTabSz="1422400">
              <a:spcAft>
                <a:spcPct val="35000"/>
              </a:spcAft>
            </a:pPr>
            <a:r>
              <a:rPr lang="en-US" altLang="zh-TW" sz="2400" spc="-70">
                <a:solidFill>
                  <a:schemeClr val="bg1"/>
                </a:solidFill>
                <a:latin typeface="微軟正黑體" pitchFamily="34" charset="-120"/>
                <a:ea typeface="微軟正黑體" pitchFamily="34" charset="-120"/>
              </a:rPr>
              <a:t>(</a:t>
            </a:r>
            <a:r>
              <a:rPr lang="zh-TW" altLang="en-US" sz="2400" spc="-70">
                <a:solidFill>
                  <a:schemeClr val="bg1"/>
                </a:solidFill>
                <a:latin typeface="微軟正黑體" pitchFamily="34" charset="-120"/>
                <a:ea typeface="微軟正黑體" pitchFamily="34" charset="-120"/>
              </a:rPr>
              <a:t>三</a:t>
            </a:r>
            <a:r>
              <a:rPr lang="en-US" altLang="zh-TW" sz="2400" spc="-70">
                <a:solidFill>
                  <a:schemeClr val="bg1"/>
                </a:solidFill>
                <a:latin typeface="微軟正黑體" pitchFamily="34" charset="-120"/>
                <a:ea typeface="微軟正黑體" pitchFamily="34" charset="-120"/>
              </a:rPr>
              <a:t>)</a:t>
            </a:r>
            <a:r>
              <a:rPr lang="zh-TW" altLang="en-US" sz="2400" spc="-70">
                <a:solidFill>
                  <a:schemeClr val="bg1"/>
                </a:solidFill>
                <a:latin typeface="微軟正黑體" pitchFamily="34" charset="-120"/>
                <a:ea typeface="微軟正黑體" pitchFamily="34" charset="-120"/>
              </a:rPr>
              <a:t>九年一貫課綱及十二年國教課綱比較</a:t>
            </a:r>
          </a:p>
        </p:txBody>
      </p:sp>
    </p:spTree>
    <p:extLst>
      <p:ext uri="{BB962C8B-B14F-4D97-AF65-F5344CB8AC3E}">
        <p14:creationId xmlns:p14="http://schemas.microsoft.com/office/powerpoint/2010/main" val="663003440"/>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8"/>
          <p:cNvSpPr>
            <a:spLocks noChangeArrowheads="1"/>
          </p:cNvSpPr>
          <p:nvPr/>
        </p:nvSpPr>
        <p:spPr bwMode="auto">
          <a:xfrm>
            <a:off x="782398" y="1367187"/>
            <a:ext cx="7469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四</a:t>
            </a: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領域課程可依學校需求彈性組合</a:t>
            </a:r>
          </a:p>
        </p:txBody>
      </p:sp>
      <p:grpSp>
        <p:nvGrpSpPr>
          <p:cNvPr id="5" name="群組 4"/>
          <p:cNvGrpSpPr/>
          <p:nvPr/>
        </p:nvGrpSpPr>
        <p:grpSpPr>
          <a:xfrm>
            <a:off x="611560" y="2276872"/>
            <a:ext cx="4289050" cy="1222891"/>
            <a:chOff x="611560" y="2276872"/>
            <a:chExt cx="4289050" cy="1222891"/>
          </a:xfrm>
        </p:grpSpPr>
        <p:sp>
          <p:nvSpPr>
            <p:cNvPr id="10" name="矩形 9"/>
            <p:cNvSpPr/>
            <p:nvPr/>
          </p:nvSpPr>
          <p:spPr>
            <a:xfrm>
              <a:off x="1913437" y="2525995"/>
              <a:ext cx="2987173"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以週為單位</a:t>
              </a:r>
              <a:endParaRPr lang="en-US" altLang="zh-TW" sz="2400">
                <a:latin typeface="微軟正黑體" panose="020B0604030504040204" pitchFamily="34" charset="-120"/>
                <a:ea typeface="微軟正黑體" panose="020B0604030504040204" pitchFamily="34" charset="-120"/>
              </a:endParaRPr>
            </a:p>
            <a:p>
              <a:r>
                <a:rPr lang="zh-TW" altLang="en-US" sz="2400">
                  <a:latin typeface="微軟正黑體" panose="020B0604030504040204" pitchFamily="34" charset="-120"/>
                  <a:ea typeface="微軟正黑體" panose="020B0604030504040204" pitchFamily="34" charset="-120"/>
                </a:rPr>
                <a:t>每週</a:t>
              </a:r>
              <a:r>
                <a:rPr lang="en-US" altLang="zh-TW" sz="2400">
                  <a:latin typeface="微軟正黑體" panose="020B0604030504040204" pitchFamily="34" charset="-120"/>
                  <a:ea typeface="微軟正黑體" panose="020B0604030504040204" pitchFamily="34" charset="-120"/>
                </a:rPr>
                <a:t>1</a:t>
              </a:r>
              <a:r>
                <a:rPr lang="zh-TW" altLang="en-US" sz="2400">
                  <a:latin typeface="微軟正黑體" panose="020B0604030504040204" pitchFamily="34" charset="-120"/>
                  <a:ea typeface="微軟正黑體" panose="020B0604030504040204" pitchFamily="34" charset="-120"/>
                </a:rPr>
                <a:t>節或隔週</a:t>
              </a:r>
              <a:r>
                <a:rPr lang="en-US" altLang="zh-TW" sz="2400">
                  <a:latin typeface="微軟正黑體" panose="020B0604030504040204" pitchFamily="34" charset="-120"/>
                  <a:ea typeface="微軟正黑體" panose="020B0604030504040204" pitchFamily="34" charset="-120"/>
                </a:rPr>
                <a:t>2</a:t>
              </a:r>
              <a:r>
                <a:rPr lang="zh-TW" altLang="en-US" sz="2400">
                  <a:latin typeface="微軟正黑體" panose="020B0604030504040204" pitchFamily="34" charset="-120"/>
                  <a:ea typeface="微軟正黑體" panose="020B0604030504040204" pitchFamily="34" charset="-120"/>
                </a:rPr>
                <a:t>節</a:t>
              </a:r>
            </a:p>
          </p:txBody>
        </p:sp>
        <p:grpSp>
          <p:nvGrpSpPr>
            <p:cNvPr id="20" name="群組 19"/>
            <p:cNvGrpSpPr/>
            <p:nvPr/>
          </p:nvGrpSpPr>
          <p:grpSpPr>
            <a:xfrm>
              <a:off x="611560" y="2276872"/>
              <a:ext cx="1204807" cy="1222891"/>
              <a:chOff x="715437" y="2276872"/>
              <a:chExt cx="1204807" cy="1222891"/>
            </a:xfrm>
            <a:solidFill>
              <a:srgbClr val="7B1FA2"/>
            </a:solidFill>
          </p:grpSpPr>
          <p:sp>
            <p:nvSpPr>
              <p:cNvPr id="2" name="橢圓 1"/>
              <p:cNvSpPr/>
              <p:nvPr/>
            </p:nvSpPr>
            <p:spPr>
              <a:xfrm>
                <a:off x="715437" y="2276872"/>
                <a:ext cx="1204807" cy="1204807"/>
              </a:xfrm>
              <a:prstGeom prst="ellipse">
                <a:avLst/>
              </a:prstGeom>
              <a:solidFill>
                <a:srgbClr val="AD1457"/>
              </a:solidFill>
            </p:spPr>
            <p:txBody>
              <a:bodyPr wrap="non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753327" y="2299434"/>
                <a:ext cx="1107996" cy="1200329"/>
              </a:xfrm>
              <a:prstGeom prst="rect">
                <a:avLst/>
              </a:prstGeom>
              <a:noFill/>
            </p:spPr>
            <p:txBody>
              <a:bodyPr wrap="non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週</a:t>
                </a:r>
              </a:p>
            </p:txBody>
          </p:sp>
        </p:grpSp>
      </p:grpSp>
      <p:grpSp>
        <p:nvGrpSpPr>
          <p:cNvPr id="6" name="群組 5"/>
          <p:cNvGrpSpPr/>
          <p:nvPr/>
        </p:nvGrpSpPr>
        <p:grpSpPr>
          <a:xfrm>
            <a:off x="611560" y="3689857"/>
            <a:ext cx="4289050" cy="1231983"/>
            <a:chOff x="611560" y="3689857"/>
            <a:chExt cx="4289050" cy="1231983"/>
          </a:xfrm>
        </p:grpSpPr>
        <p:sp>
          <p:nvSpPr>
            <p:cNvPr id="34" name="矩形 33"/>
            <p:cNvSpPr/>
            <p:nvPr/>
          </p:nvSpPr>
          <p:spPr>
            <a:xfrm>
              <a:off x="1913437" y="3894147"/>
              <a:ext cx="2987173"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以學期為單位</a:t>
              </a:r>
              <a:endParaRPr lang="en-US" altLang="zh-TW" sz="2400">
                <a:latin typeface="微軟正黑體" panose="020B0604030504040204" pitchFamily="34" charset="-120"/>
                <a:ea typeface="微軟正黑體" panose="020B0604030504040204" pitchFamily="34" charset="-120"/>
              </a:endParaRPr>
            </a:p>
            <a:p>
              <a:r>
                <a:rPr lang="zh-TW" altLang="en-US" sz="2400">
                  <a:latin typeface="微軟正黑體" panose="020B0604030504040204" pitchFamily="34" charset="-120"/>
                  <a:ea typeface="微軟正黑體" panose="020B0604030504040204" pitchFamily="34" charset="-120"/>
                </a:rPr>
                <a:t>上下學期各排</a:t>
              </a:r>
              <a:r>
                <a:rPr lang="en-US" altLang="zh-TW" sz="2400">
                  <a:latin typeface="微軟正黑體" panose="020B0604030504040204" pitchFamily="34" charset="-120"/>
                  <a:ea typeface="微軟正黑體" panose="020B0604030504040204" pitchFamily="34" charset="-120"/>
                </a:rPr>
                <a:t>2</a:t>
              </a:r>
              <a:r>
                <a:rPr lang="zh-TW" altLang="en-US" sz="2400">
                  <a:latin typeface="微軟正黑體" panose="020B0604030504040204" pitchFamily="34" charset="-120"/>
                  <a:ea typeface="微軟正黑體" panose="020B0604030504040204" pitchFamily="34" charset="-120"/>
                </a:rPr>
                <a:t>節</a:t>
              </a:r>
            </a:p>
          </p:txBody>
        </p:sp>
        <p:grpSp>
          <p:nvGrpSpPr>
            <p:cNvPr id="42" name="群組 41"/>
            <p:cNvGrpSpPr/>
            <p:nvPr/>
          </p:nvGrpSpPr>
          <p:grpSpPr>
            <a:xfrm>
              <a:off x="611560" y="3689857"/>
              <a:ext cx="1204807" cy="1231983"/>
              <a:chOff x="683568" y="3714726"/>
              <a:chExt cx="1204807" cy="1231983"/>
            </a:xfrm>
            <a:solidFill>
              <a:srgbClr val="E65100"/>
            </a:solidFill>
          </p:grpSpPr>
          <p:sp>
            <p:nvSpPr>
              <p:cNvPr id="32" name="橢圓 31"/>
              <p:cNvSpPr/>
              <p:nvPr/>
            </p:nvSpPr>
            <p:spPr>
              <a:xfrm>
                <a:off x="683568" y="3714726"/>
                <a:ext cx="1204807" cy="1204807"/>
              </a:xfrm>
              <a:prstGeom prst="ellipse">
                <a:avLst/>
              </a:prstGeom>
              <a:grpFill/>
            </p:spPr>
            <p:txBody>
              <a:bodyPr wrap="non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740130" y="3746380"/>
                <a:ext cx="1107996" cy="1200329"/>
              </a:xfrm>
              <a:prstGeom prst="rect">
                <a:avLst/>
              </a:prstGeom>
              <a:noFill/>
            </p:spPr>
            <p:txBody>
              <a:bodyPr wrap="non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期</a:t>
                </a:r>
              </a:p>
            </p:txBody>
          </p:sp>
        </p:grpSp>
      </p:grpSp>
      <p:grpSp>
        <p:nvGrpSpPr>
          <p:cNvPr id="7" name="群組 6"/>
          <p:cNvGrpSpPr/>
          <p:nvPr/>
        </p:nvGrpSpPr>
        <p:grpSpPr>
          <a:xfrm>
            <a:off x="611560" y="5111934"/>
            <a:ext cx="4289050" cy="1229958"/>
            <a:chOff x="611560" y="5111934"/>
            <a:chExt cx="4289050" cy="1229958"/>
          </a:xfrm>
        </p:grpSpPr>
        <p:sp>
          <p:nvSpPr>
            <p:cNvPr id="35" name="矩形 34"/>
            <p:cNvSpPr/>
            <p:nvPr/>
          </p:nvSpPr>
          <p:spPr>
            <a:xfrm>
              <a:off x="1913437" y="5307512"/>
              <a:ext cx="2987173"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跨階段彈性開課</a:t>
              </a:r>
            </a:p>
            <a:p>
              <a:r>
                <a:rPr lang="zh-TW" altLang="en-US" sz="2400">
                  <a:latin typeface="微軟正黑體" panose="020B0604030504040204" pitchFamily="34" charset="-120"/>
                  <a:ea typeface="微軟正黑體" panose="020B0604030504040204" pitchFamily="34" charset="-120"/>
                </a:rPr>
                <a:t>依學習階段調整</a:t>
              </a:r>
            </a:p>
          </p:txBody>
        </p:sp>
        <p:grpSp>
          <p:nvGrpSpPr>
            <p:cNvPr id="43" name="群組 42"/>
            <p:cNvGrpSpPr/>
            <p:nvPr/>
          </p:nvGrpSpPr>
          <p:grpSpPr>
            <a:xfrm>
              <a:off x="611560" y="5111934"/>
              <a:ext cx="1204807" cy="1229958"/>
              <a:chOff x="683569" y="5111934"/>
              <a:chExt cx="1204807" cy="1229958"/>
            </a:xfrm>
            <a:solidFill>
              <a:srgbClr val="1B5E20"/>
            </a:solidFill>
          </p:grpSpPr>
          <p:sp>
            <p:nvSpPr>
              <p:cNvPr id="33" name="橢圓 32"/>
              <p:cNvSpPr/>
              <p:nvPr/>
            </p:nvSpPr>
            <p:spPr>
              <a:xfrm>
                <a:off x="683569" y="5111934"/>
                <a:ext cx="1204807" cy="1204807"/>
              </a:xfrm>
              <a:prstGeom prst="ellipse">
                <a:avLst/>
              </a:prstGeom>
              <a:grpFill/>
            </p:spPr>
            <p:txBody>
              <a:bodyPr wrap="non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743907" y="5141563"/>
                <a:ext cx="1107996" cy="1200329"/>
              </a:xfrm>
              <a:prstGeom prst="rect">
                <a:avLst/>
              </a:prstGeom>
              <a:noFill/>
            </p:spPr>
            <p:txBody>
              <a:bodyPr wrap="non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段</a:t>
                </a:r>
              </a:p>
            </p:txBody>
          </p:sp>
        </p:grpSp>
      </p:grpSp>
      <p:grpSp>
        <p:nvGrpSpPr>
          <p:cNvPr id="14" name="群組 13"/>
          <p:cNvGrpSpPr/>
          <p:nvPr/>
        </p:nvGrpSpPr>
        <p:grpSpPr>
          <a:xfrm>
            <a:off x="4764431" y="3789040"/>
            <a:ext cx="4229355" cy="1200329"/>
            <a:chOff x="4764431" y="3789040"/>
            <a:chExt cx="4229355" cy="1200329"/>
          </a:xfrm>
        </p:grpSpPr>
        <p:sp>
          <p:nvSpPr>
            <p:cNvPr id="37" name="矩形 36"/>
            <p:cNvSpPr/>
            <p:nvPr/>
          </p:nvSpPr>
          <p:spPr>
            <a:xfrm>
              <a:off x="6006613" y="3966155"/>
              <a:ext cx="2987173"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第四階段領域內跨科</a:t>
              </a:r>
              <a:endParaRPr lang="en-US" altLang="zh-TW" sz="2400">
                <a:latin typeface="微軟正黑體" panose="020B0604030504040204" pitchFamily="34" charset="-120"/>
                <a:ea typeface="微軟正黑體" panose="020B0604030504040204" pitchFamily="34" charset="-120"/>
              </a:endParaRPr>
            </a:p>
            <a:p>
              <a:r>
                <a:rPr lang="zh-TW" altLang="en-US" sz="2400">
                  <a:latin typeface="微軟正黑體" panose="020B0604030504040204" pitchFamily="34" charset="-120"/>
                  <a:ea typeface="微軟正黑體" panose="020B0604030504040204" pitchFamily="34" charset="-120"/>
                </a:rPr>
                <a:t>含數個科目之領域</a:t>
              </a:r>
            </a:p>
          </p:txBody>
        </p:sp>
        <p:grpSp>
          <p:nvGrpSpPr>
            <p:cNvPr id="12" name="群組 11"/>
            <p:cNvGrpSpPr/>
            <p:nvPr/>
          </p:nvGrpSpPr>
          <p:grpSpPr>
            <a:xfrm>
              <a:off x="4764431" y="3789040"/>
              <a:ext cx="1061650" cy="1200329"/>
              <a:chOff x="4815734" y="4220806"/>
              <a:chExt cx="1061650" cy="1200329"/>
            </a:xfrm>
            <a:solidFill>
              <a:srgbClr val="771EA0"/>
            </a:solidFill>
          </p:grpSpPr>
          <p:sp>
            <p:nvSpPr>
              <p:cNvPr id="4" name="矩形 3"/>
              <p:cNvSpPr/>
              <p:nvPr/>
            </p:nvSpPr>
            <p:spPr>
              <a:xfrm>
                <a:off x="4855984" y="4286112"/>
                <a:ext cx="1021400" cy="1021400"/>
              </a:xfrm>
              <a:prstGeom prst="rect">
                <a:avLst/>
              </a:prstGeom>
              <a:grpFill/>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4815734" y="4220806"/>
                <a:ext cx="1035465" cy="1200329"/>
              </a:xfrm>
              <a:prstGeom prst="rect">
                <a:avLst/>
              </a:prstGeom>
              <a:noFill/>
            </p:spPr>
            <p:txBody>
              <a:bodyPr wrap="squar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科</a:t>
                </a:r>
              </a:p>
            </p:txBody>
          </p:sp>
        </p:grpSp>
      </p:grpSp>
      <p:grpSp>
        <p:nvGrpSpPr>
          <p:cNvPr id="23" name="群組 22"/>
          <p:cNvGrpSpPr/>
          <p:nvPr/>
        </p:nvGrpSpPr>
        <p:grpSpPr>
          <a:xfrm>
            <a:off x="7886507" y="1481408"/>
            <a:ext cx="730788" cy="507432"/>
            <a:chOff x="4187222" y="395028"/>
            <a:chExt cx="1944212" cy="1349989"/>
          </a:xfrm>
          <a:solidFill>
            <a:srgbClr val="92D050"/>
          </a:solidFill>
        </p:grpSpPr>
        <p:sp>
          <p:nvSpPr>
            <p:cNvPr id="2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4756594" y="2348880"/>
            <a:ext cx="4237192" cy="1200329"/>
            <a:chOff x="4756594" y="2348880"/>
            <a:chExt cx="4237192" cy="1200329"/>
          </a:xfrm>
        </p:grpSpPr>
        <p:sp>
          <p:nvSpPr>
            <p:cNvPr id="36" name="矩形 35"/>
            <p:cNvSpPr/>
            <p:nvPr/>
          </p:nvSpPr>
          <p:spPr>
            <a:xfrm>
              <a:off x="6006613" y="2348880"/>
              <a:ext cx="2987173" cy="1200329"/>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跨領域統整</a:t>
              </a:r>
              <a:endParaRPr lang="en-US" altLang="zh-TW" sz="2400">
                <a:latin typeface="微軟正黑體" panose="020B0604030504040204" pitchFamily="34" charset="-120"/>
                <a:ea typeface="微軟正黑體" panose="020B0604030504040204" pitchFamily="34" charset="-120"/>
              </a:endParaRPr>
            </a:p>
            <a:p>
              <a:r>
                <a:rPr lang="zh-TW" altLang="en-US" sz="2400">
                  <a:latin typeface="微軟正黑體" panose="020B0604030504040204" pitchFamily="34" charset="-120"/>
                  <a:ea typeface="微軟正黑體" panose="020B0604030504040204" pitchFamily="34" charset="-120"/>
                </a:rPr>
                <a:t>總節數不超過</a:t>
              </a:r>
              <a:r>
                <a:rPr lang="en-US" altLang="zh-TW" sz="2400">
                  <a:latin typeface="微軟正黑體" panose="020B0604030504040204" pitchFamily="34" charset="-120"/>
                  <a:ea typeface="微軟正黑體" panose="020B0604030504040204" pitchFamily="34" charset="-120"/>
                </a:rPr>
                <a:t>1/5</a:t>
              </a:r>
              <a:r>
                <a:rPr lang="zh-TW" altLang="en-US" sz="2400">
                  <a:latin typeface="微軟正黑體" panose="020B0604030504040204" pitchFamily="34" charset="-120"/>
                  <a:ea typeface="微軟正黑體" panose="020B0604030504040204" pitchFamily="34" charset="-120"/>
                </a:rPr>
                <a:t>，可協同</a:t>
              </a:r>
            </a:p>
          </p:txBody>
        </p:sp>
        <p:grpSp>
          <p:nvGrpSpPr>
            <p:cNvPr id="9" name="群組 8"/>
            <p:cNvGrpSpPr/>
            <p:nvPr/>
          </p:nvGrpSpPr>
          <p:grpSpPr>
            <a:xfrm>
              <a:off x="4756594" y="2348880"/>
              <a:ext cx="1115231" cy="1200329"/>
              <a:chOff x="4870665" y="5097095"/>
              <a:chExt cx="1115231" cy="1200329"/>
            </a:xfrm>
            <a:solidFill>
              <a:srgbClr val="1565C0"/>
            </a:solidFill>
          </p:grpSpPr>
          <p:sp>
            <p:nvSpPr>
              <p:cNvPr id="8" name="八邊形 7"/>
              <p:cNvSpPr/>
              <p:nvPr/>
            </p:nvSpPr>
            <p:spPr>
              <a:xfrm>
                <a:off x="4879893" y="5104209"/>
                <a:ext cx="1106003" cy="1106003"/>
              </a:xfrm>
              <a:prstGeom prst="octagon">
                <a:avLst/>
              </a:prstGeom>
              <a:grp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8" name="文字方塊 47"/>
              <p:cNvSpPr txBox="1"/>
              <p:nvPr/>
            </p:nvSpPr>
            <p:spPr>
              <a:xfrm>
                <a:off x="4870665" y="5097095"/>
                <a:ext cx="1107996" cy="1200329"/>
              </a:xfrm>
              <a:prstGeom prst="rect">
                <a:avLst/>
              </a:prstGeom>
              <a:noFill/>
            </p:spPr>
            <p:txBody>
              <a:bodyPr wrap="non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領</a:t>
                </a:r>
              </a:p>
            </p:txBody>
          </p:sp>
        </p:gr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30</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5"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cxnSp>
        <p:nvCxnSpPr>
          <p:cNvPr id="46" name="直線接點 45"/>
          <p:cNvCxnSpPr/>
          <p:nvPr/>
        </p:nvCxnSpPr>
        <p:spPr>
          <a:xfrm>
            <a:off x="659142" y="1988840"/>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2051720" y="3645024"/>
            <a:ext cx="2448272"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2051720" y="5099777"/>
            <a:ext cx="2448272"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6156176" y="3645024"/>
            <a:ext cx="2448272"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5749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圓角矩形 224"/>
          <p:cNvSpPr/>
          <p:nvPr/>
        </p:nvSpPr>
        <p:spPr>
          <a:xfrm>
            <a:off x="8656995" y="0"/>
            <a:ext cx="501915" cy="6858000"/>
          </a:xfrm>
          <a:prstGeom prst="roundRect">
            <a:avLst>
              <a:gd name="adj" fmla="val 0"/>
            </a:avLst>
          </a:prstGeom>
          <a:solidFill>
            <a:srgbClr val="F4EDF9"/>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0" name="圓角矩形 49"/>
          <p:cNvSpPr/>
          <p:nvPr/>
        </p:nvSpPr>
        <p:spPr>
          <a:xfrm>
            <a:off x="-5310" y="1214868"/>
            <a:ext cx="3353174" cy="5643132"/>
          </a:xfrm>
          <a:prstGeom prst="roundRect">
            <a:avLst>
              <a:gd name="adj" fmla="val 0"/>
            </a:avLst>
          </a:prstGeom>
          <a:solidFill>
            <a:srgbClr val="F4EDF9"/>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矩形 1"/>
          <p:cNvSpPr/>
          <p:nvPr/>
        </p:nvSpPr>
        <p:spPr>
          <a:xfrm>
            <a:off x="3636480" y="1751685"/>
            <a:ext cx="4890144" cy="2169825"/>
          </a:xfrm>
          <a:prstGeom prst="rect">
            <a:avLst/>
          </a:prstGeom>
        </p:spPr>
        <p:txBody>
          <a:bodyPr wrap="square">
            <a:spAutoFit/>
          </a:bodyPr>
          <a:lstStyle/>
          <a:p>
            <a:pPr marL="0" indent="0" eaLnBrk="1" fontAlgn="auto" hangingPunct="1">
              <a:spcAft>
                <a:spcPts val="600"/>
              </a:spcAft>
              <a:buNone/>
              <a:defRPr/>
            </a:pPr>
            <a:r>
              <a:rPr lang="zh-TW" altLang="en-US" sz="2600" dirty="0">
                <a:latin typeface="微軟正黑體" panose="020B0604030504040204" pitchFamily="34" charset="-120"/>
                <a:ea typeface="微軟正黑體" panose="020B0604030504040204" pitchFamily="34" charset="-120"/>
              </a:rPr>
              <a:t>新課綱正在中央、地方及學校準備下展開，需要「行政、研究、配套」三合一支持。</a:t>
            </a:r>
          </a:p>
          <a:p>
            <a:pPr marL="0" indent="0" eaLnBrk="1" fontAlgn="auto" hangingPunct="1">
              <a:spcAft>
                <a:spcPts val="600"/>
              </a:spcAft>
              <a:buNone/>
              <a:defRPr/>
            </a:pPr>
            <a:r>
              <a:rPr lang="zh-TW" altLang="en-US" sz="2600" dirty="0">
                <a:latin typeface="微軟正黑體" panose="020B0604030504040204" pitchFamily="34" charset="-120"/>
                <a:ea typeface="微軟正黑體" panose="020B0604030504040204" pitchFamily="34" charset="-120"/>
              </a:rPr>
              <a:t>新課綱的實踐，需要「學校、教師、學生」 一起來參與</a:t>
            </a:r>
            <a:r>
              <a:rPr lang="en-US" altLang="zh-TW" sz="2600" dirty="0">
                <a:latin typeface="微軟正黑體" panose="020B0604030504040204" pitchFamily="34" charset="-120"/>
                <a:ea typeface="微軟正黑體" panose="020B0604030504040204" pitchFamily="34" charset="-120"/>
              </a:rPr>
              <a:t>〜</a:t>
            </a:r>
          </a:p>
        </p:txBody>
      </p:sp>
      <p:pic>
        <p:nvPicPr>
          <p:cNvPr id="62" name="Picture 2" descr="C:\Users\win7\Desktop\2016082900556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80" y="4342621"/>
            <a:ext cx="3624274" cy="2325945"/>
          </a:xfrm>
          <a:prstGeom prst="roundRect">
            <a:avLst>
              <a:gd name="adj" fmla="val 1691"/>
            </a:avLst>
          </a:prstGeom>
          <a:solidFill>
            <a:srgbClr val="FFFFFF">
              <a:shade val="85000"/>
            </a:srgbClr>
          </a:solidFill>
          <a:ln>
            <a:noFill/>
          </a:ln>
          <a:effectLst/>
        </p:spPr>
      </p:pic>
      <p:pic>
        <p:nvPicPr>
          <p:cNvPr id="63" name="Picture 2" descr="C:\Users\win7\Desktop\photo.jpg"/>
          <p:cNvPicPr>
            <a:picLocks noChangeAspect="1" noChangeArrowheads="1"/>
          </p:cNvPicPr>
          <p:nvPr/>
        </p:nvPicPr>
        <p:blipFill>
          <a:blip r:embed="rId4" cstate="email">
            <a:lum contrast="10000"/>
            <a:extLst>
              <a:ext uri="{28A0092B-C50C-407E-A947-70E740481C1C}">
                <a14:useLocalDpi xmlns:a14="http://schemas.microsoft.com/office/drawing/2010/main" val="0"/>
              </a:ext>
            </a:extLst>
          </a:blip>
          <a:srcRect/>
          <a:stretch>
            <a:fillRect/>
          </a:stretch>
        </p:blipFill>
        <p:spPr bwMode="auto">
          <a:xfrm>
            <a:off x="454430" y="5119742"/>
            <a:ext cx="2475631" cy="1391958"/>
          </a:xfrm>
          <a:prstGeom prst="roundRect">
            <a:avLst>
              <a:gd name="adj" fmla="val 5397"/>
            </a:avLst>
          </a:prstGeom>
          <a:solidFill>
            <a:srgbClr val="FFFFFF">
              <a:shade val="85000"/>
            </a:srgbClr>
          </a:solidFill>
          <a:ln>
            <a:noFill/>
          </a:ln>
          <a:effectLst/>
        </p:spPr>
      </p:pic>
      <p:graphicFrame>
        <p:nvGraphicFramePr>
          <p:cNvPr id="64" name="表格 63"/>
          <p:cNvGraphicFramePr>
            <a:graphicFrameLocks noGrp="1"/>
          </p:cNvGraphicFramePr>
          <p:nvPr>
            <p:extLst>
              <p:ext uri="{D42A27DB-BD31-4B8C-83A1-F6EECF244321}">
                <p14:modId xmlns:p14="http://schemas.microsoft.com/office/powerpoint/2010/main" val="3567156972"/>
              </p:ext>
            </p:extLst>
          </p:nvPr>
        </p:nvGraphicFramePr>
        <p:xfrm>
          <a:off x="1657662" y="5153479"/>
          <a:ext cx="1236593" cy="158843"/>
        </p:xfrm>
        <a:graphic>
          <a:graphicData uri="http://schemas.openxmlformats.org/drawingml/2006/table">
            <a:tbl>
              <a:tblPr/>
              <a:tblGrid>
                <a:gridCol w="1236593">
                  <a:extLst>
                    <a:ext uri="{9D8B030D-6E8A-4147-A177-3AD203B41FA5}">
                      <a16:colId xmlns:a16="http://schemas.microsoft.com/office/drawing/2014/main" val="20000"/>
                    </a:ext>
                  </a:extLst>
                </a:gridCol>
              </a:tblGrid>
              <a:tr h="158843">
                <a:tc>
                  <a:txBody>
                    <a:bodyPr/>
                    <a:lstStyle/>
                    <a:p>
                      <a:pPr algn="r" fontAlgn="t"/>
                      <a:r>
                        <a:rPr kumimoji="1" lang="zh-TW" altLang="en-US" sz="900" b="0" kern="1200">
                          <a:solidFill>
                            <a:schemeClr val="bg1"/>
                          </a:solidFill>
                          <a:effectLst/>
                          <a:latin typeface="微軟正黑體" panose="020B0604030504040204" pitchFamily="34" charset="-120"/>
                          <a:ea typeface="微軟正黑體" panose="020B0604030504040204" pitchFamily="34" charset="-120"/>
                          <a:cs typeface="+mn-cs"/>
                        </a:rPr>
                        <a:t>宜蘭縣</a:t>
                      </a:r>
                      <a:r>
                        <a:rPr kumimoji="1" lang="zh-TW" altLang="en-US" sz="900" b="0" kern="1200" dirty="0">
                          <a:solidFill>
                            <a:schemeClr val="bg1"/>
                          </a:solidFill>
                          <a:effectLst/>
                          <a:latin typeface="微軟正黑體" panose="020B0604030504040204" pitchFamily="34" charset="-120"/>
                          <a:ea typeface="微軟正黑體" panose="020B0604030504040204" pitchFamily="34" charset="-120"/>
                          <a:cs typeface="+mn-cs"/>
                        </a:rPr>
                        <a:t>內城中小學 </a:t>
                      </a:r>
                    </a:p>
                  </a:txBody>
                  <a:tcPr marL="0" marR="0" marT="0" marB="0">
                    <a:lnL>
                      <a:noFill/>
                    </a:lnL>
                    <a:lnR>
                      <a:noFill/>
                    </a:lnR>
                    <a:lnT>
                      <a:noFill/>
                    </a:lnT>
                    <a:lnB>
                      <a:noFill/>
                    </a:lnB>
                    <a:noFill/>
                  </a:tcPr>
                </a:tc>
                <a:extLst>
                  <a:ext uri="{0D108BD9-81ED-4DB2-BD59-A6C34878D82A}">
                    <a16:rowId xmlns:a16="http://schemas.microsoft.com/office/drawing/2014/main" val="10000"/>
                  </a:ext>
                </a:extLst>
              </a:tr>
            </a:tbl>
          </a:graphicData>
        </a:graphic>
      </p:graphicFrame>
      <p:grpSp>
        <p:nvGrpSpPr>
          <p:cNvPr id="7" name="群組 6"/>
          <p:cNvGrpSpPr/>
          <p:nvPr/>
        </p:nvGrpSpPr>
        <p:grpSpPr>
          <a:xfrm>
            <a:off x="454431" y="3277472"/>
            <a:ext cx="2485363" cy="1663696"/>
            <a:chOff x="454431" y="3277472"/>
            <a:chExt cx="2485363" cy="1663696"/>
          </a:xfrm>
        </p:grpSpPr>
        <p:pic>
          <p:nvPicPr>
            <p:cNvPr id="65" name="Shape 464"/>
            <p:cNvPicPr preferRelativeResize="0"/>
            <p:nvPr/>
          </p:nvPicPr>
          <p:blipFill rotWithShape="1">
            <a:blip r:embed="rId5">
              <a:extLst>
                <a:ext uri="{28A0092B-C50C-407E-A947-70E740481C1C}">
                  <a14:useLocalDpi xmlns:a14="http://schemas.microsoft.com/office/drawing/2010/main" val="0"/>
                </a:ext>
              </a:extLst>
            </a:blip>
            <a:srcRect t="1442"/>
            <a:stretch/>
          </p:blipFill>
          <p:spPr>
            <a:xfrm>
              <a:off x="454431" y="3277472"/>
              <a:ext cx="2475631" cy="1663696"/>
            </a:xfrm>
            <a:prstGeom prst="roundRect">
              <a:avLst>
                <a:gd name="adj" fmla="val 4683"/>
              </a:avLst>
            </a:prstGeom>
            <a:solidFill>
              <a:srgbClr val="FFFFFF">
                <a:shade val="85000"/>
              </a:srgbClr>
            </a:solidFill>
            <a:ln>
              <a:noFill/>
            </a:ln>
            <a:effectLst/>
          </p:spPr>
        </p:pic>
        <p:sp>
          <p:nvSpPr>
            <p:cNvPr id="68" name="矩形 67"/>
            <p:cNvSpPr/>
            <p:nvPr/>
          </p:nvSpPr>
          <p:spPr>
            <a:xfrm>
              <a:off x="1632836" y="4690769"/>
              <a:ext cx="1306958" cy="246221"/>
            </a:xfrm>
            <a:prstGeom prst="rect">
              <a:avLst/>
            </a:prstGeom>
          </p:spPr>
          <p:txBody>
            <a:bodyPr wrap="square">
              <a:spAutoFit/>
            </a:bodyPr>
            <a:lstStyle/>
            <a:p>
              <a:pPr algn="r" fontAlgn="auto">
                <a:spcBef>
                  <a:spcPts val="0"/>
                </a:spcBef>
                <a:spcAft>
                  <a:spcPts val="0"/>
                </a:spcAft>
                <a:defRPr/>
              </a:pPr>
              <a:r>
                <a:rPr lang="zh-TW" altLang="en-US" sz="1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開平餐飲學校</a:t>
              </a:r>
              <a:endParaRPr lang="zh-TW" altLang="en-US" sz="1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6" name="群組 5"/>
          <p:cNvGrpSpPr/>
          <p:nvPr/>
        </p:nvGrpSpPr>
        <p:grpSpPr>
          <a:xfrm>
            <a:off x="448010" y="1550838"/>
            <a:ext cx="2519538" cy="1526831"/>
            <a:chOff x="448010" y="1550838"/>
            <a:chExt cx="2519538" cy="1526831"/>
          </a:xfrm>
        </p:grpSpPr>
        <p:pic>
          <p:nvPicPr>
            <p:cNvPr id="67" name="Shape 463"/>
            <p:cNvPicPr preferRelativeResize="0"/>
            <p:nvPr/>
          </p:nvPicPr>
          <p:blipFill rotWithShape="1">
            <a:blip r:embed="rId6" cstate="email">
              <a:alphaModFix/>
              <a:extLst>
                <a:ext uri="{28A0092B-C50C-407E-A947-70E740481C1C}">
                  <a14:useLocalDpi xmlns:a14="http://schemas.microsoft.com/office/drawing/2010/main" val="0"/>
                </a:ext>
              </a:extLst>
            </a:blip>
            <a:srcRect l="9281" t="4220" b="12465"/>
            <a:stretch/>
          </p:blipFill>
          <p:spPr>
            <a:xfrm>
              <a:off x="448010" y="1550838"/>
              <a:ext cx="2475632" cy="1518122"/>
            </a:xfrm>
            <a:prstGeom prst="roundRect">
              <a:avLst>
                <a:gd name="adj" fmla="val 4648"/>
              </a:avLst>
            </a:prstGeom>
            <a:solidFill>
              <a:srgbClr val="FFFFFF">
                <a:shade val="85000"/>
              </a:srgbClr>
            </a:solidFill>
            <a:ln>
              <a:noFill/>
            </a:ln>
            <a:effectLst/>
          </p:spPr>
        </p:pic>
        <p:sp>
          <p:nvSpPr>
            <p:cNvPr id="69" name="矩形 68"/>
            <p:cNvSpPr/>
            <p:nvPr/>
          </p:nvSpPr>
          <p:spPr>
            <a:xfrm>
              <a:off x="1116942" y="2831448"/>
              <a:ext cx="1850606" cy="246221"/>
            </a:xfrm>
            <a:prstGeom prst="rect">
              <a:avLst/>
            </a:prstGeom>
          </p:spPr>
          <p:txBody>
            <a:bodyPr wrap="square">
              <a:spAutoFit/>
            </a:bodyPr>
            <a:lstStyle/>
            <a:p>
              <a:pPr algn="r" fontAlgn="auto">
                <a:spcBef>
                  <a:spcPts val="0"/>
                </a:spcBef>
                <a:spcAft>
                  <a:spcPts val="0"/>
                </a:spcAft>
                <a:defRPr/>
              </a:pPr>
              <a:r>
                <a:rPr lang="zh-TW" altLang="en-US" sz="1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新竹市光武國民中學</a:t>
              </a:r>
              <a:endParaRPr lang="zh-TW" altLang="en-US" sz="1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3" name="群組 2"/>
          <p:cNvGrpSpPr/>
          <p:nvPr/>
        </p:nvGrpSpPr>
        <p:grpSpPr>
          <a:xfrm>
            <a:off x="7173399" y="4333096"/>
            <a:ext cx="1895499" cy="2351923"/>
            <a:chOff x="-3011227" y="2859772"/>
            <a:chExt cx="1843492" cy="2204606"/>
          </a:xfrm>
        </p:grpSpPr>
        <p:pic>
          <p:nvPicPr>
            <p:cNvPr id="66" name="圖片 65"/>
            <p:cNvPicPr>
              <a:picLocks noChangeAspect="1"/>
            </p:cNvPicPr>
            <p:nvPr/>
          </p:nvPicPr>
          <p:blipFill>
            <a:blip r:embed="rId7">
              <a:lum contrast="20000"/>
              <a:extLst>
                <a:ext uri="{28A0092B-C50C-407E-A947-70E740481C1C}">
                  <a14:useLocalDpi xmlns:a14="http://schemas.microsoft.com/office/drawing/2010/main" val="0"/>
                </a:ext>
              </a:extLst>
            </a:blip>
            <a:stretch>
              <a:fillRect/>
            </a:stretch>
          </p:blipFill>
          <p:spPr>
            <a:xfrm>
              <a:off x="-3011227" y="2859772"/>
              <a:ext cx="1787817" cy="2189928"/>
            </a:xfrm>
            <a:prstGeom prst="roundRect">
              <a:avLst>
                <a:gd name="adj" fmla="val 1659"/>
              </a:avLst>
            </a:prstGeom>
            <a:solidFill>
              <a:srgbClr val="FFFFFF">
                <a:shade val="85000"/>
              </a:srgbClr>
            </a:solidFill>
            <a:ln>
              <a:noFill/>
            </a:ln>
            <a:effectLst/>
          </p:spPr>
        </p:pic>
        <p:sp>
          <p:nvSpPr>
            <p:cNvPr id="70" name="矩形 69"/>
            <p:cNvSpPr/>
            <p:nvPr/>
          </p:nvSpPr>
          <p:spPr>
            <a:xfrm>
              <a:off x="-2506563" y="4818157"/>
              <a:ext cx="1338828" cy="246221"/>
            </a:xfrm>
            <a:prstGeom prst="rect">
              <a:avLst/>
            </a:prstGeom>
          </p:spPr>
          <p:txBody>
            <a:bodyPr wrap="none">
              <a:spAutoFit/>
            </a:bodyPr>
            <a:lstStyle/>
            <a:p>
              <a:r>
                <a:rPr kumimoji="0" lang="zh-TW" altLang="en-US" sz="1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嘉義市民生國民中學</a:t>
              </a:r>
              <a:endParaRPr lang="zh-TW" altLang="en-US"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71" name="矩形 70"/>
          <p:cNvSpPr/>
          <p:nvPr/>
        </p:nvSpPr>
        <p:spPr>
          <a:xfrm>
            <a:off x="3517032" y="6422345"/>
            <a:ext cx="2195302" cy="246221"/>
          </a:xfrm>
          <a:prstGeom prst="rect">
            <a:avLst/>
          </a:prstGeom>
        </p:spPr>
        <p:txBody>
          <a:bodyPr wrap="square">
            <a:spAutoFit/>
          </a:bodyPr>
          <a:lstStyle/>
          <a:p>
            <a:pPr>
              <a:buSzPct val="25000"/>
            </a:pPr>
            <a:r>
              <a:rPr lang="zh-TW" altLang="en-US"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屏東縣</a:t>
            </a:r>
            <a:r>
              <a:rPr lang="en-US" altLang="zh-TW"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長榮百合國</a:t>
            </a:r>
            <a:r>
              <a:rPr lang="zh-TW" altLang="en-US"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民</a:t>
            </a:r>
            <a:r>
              <a:rPr lang="en-US" altLang="zh-TW"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小</a:t>
            </a:r>
            <a:r>
              <a:rPr lang="zh-TW" altLang="en-US"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學</a:t>
            </a:r>
            <a:endParaRPr lang="en-US" altLang="zh-TW"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endParaRPr>
          </a:p>
        </p:txBody>
      </p:sp>
      <p:sp>
        <p:nvSpPr>
          <p:cNvPr id="72" name="圓角矩形 71"/>
          <p:cNvSpPr/>
          <p:nvPr/>
        </p:nvSpPr>
        <p:spPr>
          <a:xfrm>
            <a:off x="-5309" y="1166706"/>
            <a:ext cx="3353174" cy="209751"/>
          </a:xfrm>
          <a:prstGeom prst="roundRect">
            <a:avLst>
              <a:gd name="adj" fmla="val 0"/>
            </a:avLst>
          </a:prstGeom>
          <a:solidFill>
            <a:srgbClr val="8A3CC4"/>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73" name="群組 72"/>
          <p:cNvGrpSpPr/>
          <p:nvPr/>
        </p:nvGrpSpPr>
        <p:grpSpPr>
          <a:xfrm>
            <a:off x="603801" y="741397"/>
            <a:ext cx="730788" cy="507432"/>
            <a:chOff x="4187222" y="395028"/>
            <a:chExt cx="1944212" cy="1349989"/>
          </a:xfrm>
          <a:solidFill>
            <a:srgbClr val="7030A0"/>
          </a:solidFill>
        </p:grpSpPr>
        <p:sp>
          <p:nvSpPr>
            <p:cNvPr id="74" name="流程圖: 決策 21"/>
            <p:cNvSpPr/>
            <p:nvPr/>
          </p:nvSpPr>
          <p:spPr>
            <a:xfrm rot="2095244" flipH="1">
              <a:off x="4187222" y="395028"/>
              <a:ext cx="1158068"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矩形 5"/>
            <p:cNvSpPr/>
            <p:nvPr/>
          </p:nvSpPr>
          <p:spPr>
            <a:xfrm>
              <a:off x="4969136" y="937243"/>
              <a:ext cx="391765"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6" name="流程圖: 決策 21"/>
            <p:cNvSpPr/>
            <p:nvPr/>
          </p:nvSpPr>
          <p:spPr>
            <a:xfrm rot="19504756">
              <a:off x="4973366" y="416787"/>
              <a:ext cx="1158068"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 name="群組 3"/>
          <p:cNvGrpSpPr/>
          <p:nvPr/>
        </p:nvGrpSpPr>
        <p:grpSpPr>
          <a:xfrm>
            <a:off x="5052837" y="504500"/>
            <a:ext cx="2160240" cy="1271480"/>
            <a:chOff x="5052837" y="504500"/>
            <a:chExt cx="2160240" cy="1271480"/>
          </a:xfrm>
        </p:grpSpPr>
        <p:sp>
          <p:nvSpPr>
            <p:cNvPr id="195" name="標題 1"/>
            <p:cNvSpPr txBox="1">
              <a:spLocks/>
            </p:cNvSpPr>
            <p:nvPr/>
          </p:nvSpPr>
          <p:spPr bwMode="auto">
            <a:xfrm>
              <a:off x="5052837" y="632980"/>
              <a:ext cx="2160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eaLnBrk="1" hangingPunct="1"/>
              <a:r>
                <a:rPr kumimoji="0" lang="zh-TW" altLang="en-US" sz="4000" b="1">
                  <a:solidFill>
                    <a:srgbClr val="7030A0"/>
                  </a:solidFill>
                </a:rPr>
                <a:t>結  語</a:t>
              </a:r>
            </a:p>
          </p:txBody>
        </p:sp>
        <p:grpSp>
          <p:nvGrpSpPr>
            <p:cNvPr id="196" name="群組 195"/>
            <p:cNvGrpSpPr/>
            <p:nvPr/>
          </p:nvGrpSpPr>
          <p:grpSpPr>
            <a:xfrm>
              <a:off x="5568023" y="504500"/>
              <a:ext cx="1080120" cy="418113"/>
              <a:chOff x="2283209" y="3379847"/>
              <a:chExt cx="4055758" cy="1569978"/>
            </a:xfrm>
          </p:grpSpPr>
          <p:grpSp>
            <p:nvGrpSpPr>
              <p:cNvPr id="197" name="群組 196"/>
              <p:cNvGrpSpPr/>
              <p:nvPr/>
            </p:nvGrpSpPr>
            <p:grpSpPr>
              <a:xfrm>
                <a:off x="2283209" y="3517883"/>
                <a:ext cx="1199987" cy="1431942"/>
                <a:chOff x="1643973" y="2801738"/>
                <a:chExt cx="2786609" cy="3325253"/>
              </a:xfrm>
              <a:solidFill>
                <a:srgbClr val="C00000"/>
              </a:solidFill>
            </p:grpSpPr>
            <p:sp>
              <p:nvSpPr>
                <p:cNvPr id="219" name="流程圖: 接點 218"/>
                <p:cNvSpPr/>
                <p:nvPr/>
              </p:nvSpPr>
              <p:spPr>
                <a:xfrm>
                  <a:off x="2703082" y="2801738"/>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0" name="圓角矩形 219"/>
                <p:cNvSpPr/>
                <p:nvPr/>
              </p:nvSpPr>
              <p:spPr>
                <a:xfrm>
                  <a:off x="2622872" y="3514571"/>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220"/>
                <p:cNvSpPr/>
                <p:nvPr/>
              </p:nvSpPr>
              <p:spPr>
                <a:xfrm>
                  <a:off x="3055810" y="4405417"/>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2" name="圓角矩形 221"/>
                <p:cNvSpPr/>
                <p:nvPr/>
              </p:nvSpPr>
              <p:spPr>
                <a:xfrm>
                  <a:off x="2638237" y="4405416"/>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3"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4"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98" name="群組 197"/>
              <p:cNvGrpSpPr/>
              <p:nvPr/>
            </p:nvGrpSpPr>
            <p:grpSpPr>
              <a:xfrm>
                <a:off x="3348389" y="3517883"/>
                <a:ext cx="1199987" cy="1431942"/>
                <a:chOff x="4402968" y="2809913"/>
                <a:chExt cx="2786609" cy="3325253"/>
              </a:xfrm>
              <a:solidFill>
                <a:schemeClr val="accent6">
                  <a:lumMod val="75000"/>
                </a:schemeClr>
              </a:solidFill>
            </p:grpSpPr>
            <p:sp>
              <p:nvSpPr>
                <p:cNvPr id="213" name="流程圖: 接點 212"/>
                <p:cNvSpPr/>
                <p:nvPr/>
              </p:nvSpPr>
              <p:spPr>
                <a:xfrm>
                  <a:off x="5462077" y="2809913"/>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4" name="圓角矩形 213"/>
                <p:cNvSpPr/>
                <p:nvPr/>
              </p:nvSpPr>
              <p:spPr>
                <a:xfrm>
                  <a:off x="5381867" y="3522746"/>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5" name="圓角矩形 214"/>
                <p:cNvSpPr/>
                <p:nvPr/>
              </p:nvSpPr>
              <p:spPr>
                <a:xfrm>
                  <a:off x="5814805" y="4413592"/>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5397232" y="4413591"/>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99" name="群組 198"/>
              <p:cNvGrpSpPr/>
              <p:nvPr/>
            </p:nvGrpSpPr>
            <p:grpSpPr>
              <a:xfrm>
                <a:off x="5653793" y="3396738"/>
                <a:ext cx="685174" cy="1553087"/>
                <a:chOff x="9890871" y="2661512"/>
                <a:chExt cx="1591112" cy="3606576"/>
              </a:xfrm>
              <a:solidFill>
                <a:srgbClr val="88BE3F"/>
              </a:solidFill>
            </p:grpSpPr>
            <p:sp>
              <p:nvSpPr>
                <p:cNvPr id="207" name="流程圖: 接點 206"/>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209"/>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1"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2"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00" name="群組 199"/>
              <p:cNvGrpSpPr/>
              <p:nvPr/>
            </p:nvGrpSpPr>
            <p:grpSpPr>
              <a:xfrm>
                <a:off x="4692528" y="3379847"/>
                <a:ext cx="919798" cy="1569978"/>
                <a:chOff x="7780203" y="2597447"/>
                <a:chExt cx="2135954" cy="3645801"/>
              </a:xfrm>
              <a:solidFill>
                <a:srgbClr val="00B0F0"/>
              </a:solidFill>
            </p:grpSpPr>
            <p:sp>
              <p:nvSpPr>
                <p:cNvPr id="201" name="流程圖: 接點 200"/>
                <p:cNvSpPr/>
                <p:nvPr/>
              </p:nvSpPr>
              <p:spPr>
                <a:xfrm>
                  <a:off x="8159889" y="291799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2" name="圓角矩形 201"/>
                <p:cNvSpPr/>
                <p:nvPr/>
              </p:nvSpPr>
              <p:spPr>
                <a:xfrm>
                  <a:off x="8079679" y="363082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3" name="圓角矩形 202"/>
                <p:cNvSpPr/>
                <p:nvPr/>
              </p:nvSpPr>
              <p:spPr>
                <a:xfrm>
                  <a:off x="8512617" y="452167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4" name="圓角矩形 203"/>
                <p:cNvSpPr/>
                <p:nvPr/>
              </p:nvSpPr>
              <p:spPr>
                <a:xfrm>
                  <a:off x="8095044" y="452167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5"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6"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31</a:t>
            </a:fld>
            <a:endParaRPr lang="zh-TW" altLang="en-US"/>
          </a:p>
        </p:txBody>
      </p:sp>
    </p:spTree>
    <p:extLst>
      <p:ext uri="{BB962C8B-B14F-4D97-AF65-F5344CB8AC3E}">
        <p14:creationId xmlns:p14="http://schemas.microsoft.com/office/powerpoint/2010/main" val="297604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extLst>
              <a:ext uri="{28A0092B-C50C-407E-A947-70E740481C1C}">
                <a14:useLocalDpi xmlns:a14="http://schemas.microsoft.com/office/drawing/2010/main" val="0"/>
              </a:ext>
            </a:extLst>
          </a:blip>
          <a:srcRect t="41551" b="16814"/>
          <a:stretch/>
        </p:blipFill>
        <p:spPr>
          <a:xfrm>
            <a:off x="0" y="5013990"/>
            <a:ext cx="9144000" cy="2304256"/>
          </a:xfrm>
          <a:prstGeom prst="rect">
            <a:avLst/>
          </a:prstGeom>
        </p:spPr>
      </p:pic>
      <p:grpSp>
        <p:nvGrpSpPr>
          <p:cNvPr id="56" name="群組 55"/>
          <p:cNvGrpSpPr/>
          <p:nvPr/>
        </p:nvGrpSpPr>
        <p:grpSpPr>
          <a:xfrm>
            <a:off x="1240954" y="1698053"/>
            <a:ext cx="1854008" cy="2212384"/>
            <a:chOff x="1643973" y="2801738"/>
            <a:chExt cx="2786609" cy="3325253"/>
          </a:xfrm>
          <a:solidFill>
            <a:srgbClr val="C00000"/>
          </a:solidFill>
        </p:grpSpPr>
        <p:sp>
          <p:nvSpPr>
            <p:cNvPr id="78" name="流程圖: 接點 77"/>
            <p:cNvSpPr/>
            <p:nvPr/>
          </p:nvSpPr>
          <p:spPr>
            <a:xfrm>
              <a:off x="2703082" y="2801738"/>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2622872" y="3514571"/>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79"/>
            <p:cNvSpPr/>
            <p:nvPr/>
          </p:nvSpPr>
          <p:spPr>
            <a:xfrm>
              <a:off x="3055810" y="4405417"/>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0"/>
            <p:cNvSpPr/>
            <p:nvPr/>
          </p:nvSpPr>
          <p:spPr>
            <a:xfrm>
              <a:off x="2638237" y="4405416"/>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7" name="群組 56"/>
          <p:cNvGrpSpPr/>
          <p:nvPr/>
        </p:nvGrpSpPr>
        <p:grpSpPr>
          <a:xfrm>
            <a:off x="2886682" y="1698053"/>
            <a:ext cx="1854008" cy="2212384"/>
            <a:chOff x="4402968" y="2809913"/>
            <a:chExt cx="2786609" cy="3325253"/>
          </a:xfrm>
          <a:solidFill>
            <a:schemeClr val="accent6">
              <a:lumMod val="75000"/>
            </a:schemeClr>
          </a:solidFill>
        </p:grpSpPr>
        <p:sp>
          <p:nvSpPr>
            <p:cNvPr id="72" name="流程圖: 接點 71"/>
            <p:cNvSpPr/>
            <p:nvPr/>
          </p:nvSpPr>
          <p:spPr>
            <a:xfrm>
              <a:off x="5462077" y="2809913"/>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圓角矩形 72"/>
            <p:cNvSpPr/>
            <p:nvPr/>
          </p:nvSpPr>
          <p:spPr>
            <a:xfrm>
              <a:off x="5381867" y="3522746"/>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圓角矩形 73"/>
            <p:cNvSpPr/>
            <p:nvPr/>
          </p:nvSpPr>
          <p:spPr>
            <a:xfrm>
              <a:off x="5814805" y="4413592"/>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圓角矩形 74"/>
            <p:cNvSpPr/>
            <p:nvPr/>
          </p:nvSpPr>
          <p:spPr>
            <a:xfrm>
              <a:off x="5397232" y="4413591"/>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6"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8" name="群組 57"/>
          <p:cNvGrpSpPr/>
          <p:nvPr/>
        </p:nvGrpSpPr>
        <p:grpSpPr>
          <a:xfrm>
            <a:off x="6448584" y="1510881"/>
            <a:ext cx="1058610" cy="2399556"/>
            <a:chOff x="9890871" y="2661512"/>
            <a:chExt cx="1591112" cy="3606576"/>
          </a:xfrm>
          <a:solidFill>
            <a:srgbClr val="88BE3F"/>
          </a:solid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9" name="群組 58"/>
          <p:cNvGrpSpPr/>
          <p:nvPr/>
        </p:nvGrpSpPr>
        <p:grpSpPr>
          <a:xfrm>
            <a:off x="4963408" y="1484784"/>
            <a:ext cx="1421109" cy="2425653"/>
            <a:chOff x="7780203" y="2597447"/>
            <a:chExt cx="2135954" cy="3645801"/>
          </a:xfrm>
          <a:solidFill>
            <a:srgbClr val="00B0F0"/>
          </a:solidFill>
        </p:grpSpPr>
        <p:sp>
          <p:nvSpPr>
            <p:cNvPr id="60" name="流程圖: 接點 59"/>
            <p:cNvSpPr/>
            <p:nvPr/>
          </p:nvSpPr>
          <p:spPr>
            <a:xfrm>
              <a:off x="8159889" y="291799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1" name="圓角矩形 60"/>
            <p:cNvSpPr/>
            <p:nvPr/>
          </p:nvSpPr>
          <p:spPr>
            <a:xfrm>
              <a:off x="8079679" y="363082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8512617" y="452167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圓角矩形 62"/>
            <p:cNvSpPr/>
            <p:nvPr/>
          </p:nvSpPr>
          <p:spPr>
            <a:xfrm>
              <a:off x="8095044" y="452167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1" name="文字方塊 40"/>
          <p:cNvSpPr txBox="1"/>
          <p:nvPr/>
        </p:nvSpPr>
        <p:spPr>
          <a:xfrm>
            <a:off x="1403648" y="4052467"/>
            <a:ext cx="6511719" cy="1200329"/>
          </a:xfrm>
          <a:prstGeom prst="rect">
            <a:avLst/>
          </a:prstGeom>
          <a:noFill/>
        </p:spPr>
        <p:txBody>
          <a:bodyPr wrap="none" rtlCol="0">
            <a:spAutoFit/>
          </a:bodyPr>
          <a:lstStyle/>
          <a:p>
            <a:r>
              <a:rPr lang="zh-TW" altLang="en-US" sz="7200" b="1">
                <a:solidFill>
                  <a:srgbClr val="7B1FA2"/>
                </a:solidFill>
                <a:latin typeface="微軟正黑體" panose="020B0604030504040204" pitchFamily="34" charset="-120"/>
                <a:ea typeface="微軟正黑體" panose="020B0604030504040204" pitchFamily="34" charset="-120"/>
              </a:rPr>
              <a:t>簡報結束</a:t>
            </a:r>
            <a:r>
              <a:rPr lang="en-US" altLang="zh-TW" sz="7200" b="1">
                <a:solidFill>
                  <a:srgbClr val="7B1FA2"/>
                </a:solidFill>
                <a:latin typeface="微軟正黑體" panose="020B0604030504040204" pitchFamily="34" charset="-120"/>
                <a:ea typeface="微軟正黑體" panose="020B0604030504040204" pitchFamily="34" charset="-120"/>
              </a:rPr>
              <a:t>-Q&amp;A</a:t>
            </a:r>
            <a:endParaRPr lang="zh-TW" altLang="en-US" sz="7200" b="1">
              <a:solidFill>
                <a:srgbClr val="7B1FA2"/>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32</a:t>
            </a:fld>
            <a:endParaRPr lang="zh-TW" altLang="en-US"/>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68" y="32315"/>
            <a:ext cx="1671948" cy="1693202"/>
          </a:xfrm>
          <a:prstGeom prst="rect">
            <a:avLst/>
          </a:prstGeom>
        </p:spPr>
      </p:pic>
    </p:spTree>
    <p:extLst>
      <p:ext uri="{BB962C8B-B14F-4D97-AF65-F5344CB8AC3E}">
        <p14:creationId xmlns:p14="http://schemas.microsoft.com/office/powerpoint/2010/main" val="38650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900"/>
                                        <p:tgtEl>
                                          <p:spTgt spid="41"/>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19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2400"/>
                            </p:stCondLst>
                            <p:childTnLst>
                              <p:par>
                                <p:cTn id="21" presetID="10"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群組 134"/>
          <p:cNvGrpSpPr/>
          <p:nvPr/>
        </p:nvGrpSpPr>
        <p:grpSpPr>
          <a:xfrm>
            <a:off x="6079668" y="3788560"/>
            <a:ext cx="2986236" cy="1223762"/>
            <a:chOff x="3140531" y="4124976"/>
            <a:chExt cx="2986236" cy="1223762"/>
          </a:xfrm>
        </p:grpSpPr>
        <p:grpSp>
          <p:nvGrpSpPr>
            <p:cNvPr id="128" name="群組 127"/>
            <p:cNvGrpSpPr/>
            <p:nvPr/>
          </p:nvGrpSpPr>
          <p:grpSpPr>
            <a:xfrm>
              <a:off x="3258854" y="4124976"/>
              <a:ext cx="2653715" cy="1223762"/>
              <a:chOff x="1600985" y="534962"/>
              <a:chExt cx="1000032" cy="531504"/>
            </a:xfrm>
            <a:solidFill>
              <a:srgbClr val="D71B60"/>
            </a:solidFill>
          </p:grpSpPr>
          <p:sp>
            <p:nvSpPr>
              <p:cNvPr id="129" name="橢圓 128"/>
              <p:cNvSpPr/>
              <p:nvPr/>
            </p:nvSpPr>
            <p:spPr>
              <a:xfrm>
                <a:off x="1600985" y="593653"/>
                <a:ext cx="303818" cy="40714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1764690" y="534962"/>
                <a:ext cx="567154" cy="517774"/>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2195736" y="576702"/>
                <a:ext cx="405281" cy="369930"/>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1786878" y="661351"/>
                <a:ext cx="472960" cy="37276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橢圓 132"/>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4" name="矩形 133"/>
            <p:cNvSpPr/>
            <p:nvPr/>
          </p:nvSpPr>
          <p:spPr>
            <a:xfrm>
              <a:off x="3140531" y="4344927"/>
              <a:ext cx="2986236" cy="830997"/>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世界是平的</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今天你懂的，</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可能明天就沒用。</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重要的是學習力。</a:t>
              </a:r>
            </a:p>
          </p:txBody>
        </p:sp>
      </p:grpSp>
      <p:sp>
        <p:nvSpPr>
          <p:cNvPr id="7" name="橢圓 6"/>
          <p:cNvSpPr/>
          <p:nvPr/>
        </p:nvSpPr>
        <p:spPr>
          <a:xfrm rot="5400000">
            <a:off x="3931238" y="4038503"/>
            <a:ext cx="1092910" cy="5981778"/>
          </a:xfrm>
          <a:prstGeom prst="ellipse">
            <a:avLst/>
          </a:prstGeom>
          <a:solidFill>
            <a:srgbClr val="FCE4EC"/>
          </a:solidFill>
          <a:ln w="38100" cap="rnd">
            <a:noFill/>
          </a:ln>
        </p:spPr>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a:t>
            </a:fld>
            <a:endParaRPr lang="zh-TW" altLang="en-US"/>
          </a:p>
        </p:txBody>
      </p:sp>
      <p:sp>
        <p:nvSpPr>
          <p:cNvPr id="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4" name="文字方塊 3"/>
          <p:cNvSpPr txBox="1"/>
          <p:nvPr/>
        </p:nvSpPr>
        <p:spPr>
          <a:xfrm>
            <a:off x="7812360" y="-34986"/>
            <a:ext cx="1038071" cy="276999"/>
          </a:xfrm>
          <a:prstGeom prst="rect">
            <a:avLst/>
          </a:prstGeom>
          <a:noFill/>
        </p:spPr>
        <p:txBody>
          <a:bodyPr wrap="square" rtlCol="0">
            <a:spAutoFit/>
          </a:bodyPr>
          <a:lstStyle/>
          <a:p>
            <a:pPr algn="r"/>
            <a:r>
              <a:rPr lang="en-US" altLang="zh-TW" sz="1200">
                <a:solidFill>
                  <a:srgbClr val="F9BFD2"/>
                </a:solidFill>
              </a:rPr>
              <a:t>1-1-2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5" name="文字方塊 4"/>
          <p:cNvSpPr txBox="1"/>
          <p:nvPr/>
        </p:nvSpPr>
        <p:spPr>
          <a:xfrm>
            <a:off x="-36512" y="9639"/>
            <a:ext cx="364202" cy="307777"/>
          </a:xfrm>
          <a:prstGeom prst="rect">
            <a:avLst/>
          </a:prstGeom>
          <a:noFill/>
        </p:spPr>
        <p:txBody>
          <a:bodyPr wrap="none" rtlCol="0">
            <a:spAutoFit/>
          </a:bodyPr>
          <a:lstStyle/>
          <a:p>
            <a:r>
              <a:rPr lang="zh-TW" altLang="en-US" sz="1400">
                <a:solidFill>
                  <a:srgbClr val="FAEBF1"/>
                </a:solidFill>
                <a:latin typeface="微軟正黑體" panose="020B0604030504040204" pitchFamily="34" charset="-120"/>
                <a:ea typeface="微軟正黑體" panose="020B0604030504040204" pitchFamily="34" charset="-120"/>
              </a:rPr>
              <a:t>壹</a:t>
            </a: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275" y="1073265"/>
            <a:ext cx="1734682" cy="1756733"/>
          </a:xfrm>
          <a:prstGeom prst="rect">
            <a:avLst/>
          </a:prstGeom>
        </p:spPr>
      </p:pic>
      <p:grpSp>
        <p:nvGrpSpPr>
          <p:cNvPr id="47" name="群組 46"/>
          <p:cNvGrpSpPr/>
          <p:nvPr/>
        </p:nvGrpSpPr>
        <p:grpSpPr>
          <a:xfrm>
            <a:off x="4242600" y="3624402"/>
            <a:ext cx="1855373" cy="1021984"/>
            <a:chOff x="6601483" y="2767710"/>
            <a:chExt cx="1855373" cy="1021984"/>
          </a:xfrm>
        </p:grpSpPr>
        <p:cxnSp>
          <p:nvCxnSpPr>
            <p:cNvPr id="161" name="直線接點 160"/>
            <p:cNvCxnSpPr/>
            <p:nvPr/>
          </p:nvCxnSpPr>
          <p:spPr>
            <a:xfrm rot="5400000">
              <a:off x="7658035" y="356694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2" name="直線接點 161"/>
            <p:cNvCxnSpPr/>
            <p:nvPr/>
          </p:nvCxnSpPr>
          <p:spPr>
            <a:xfrm rot="5400000">
              <a:off x="7466955" y="356694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a:xfrm rot="5400000">
              <a:off x="7275876" y="356694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4" name="直線接點 163"/>
            <p:cNvCxnSpPr/>
            <p:nvPr/>
          </p:nvCxnSpPr>
          <p:spPr>
            <a:xfrm rot="5400000">
              <a:off x="7084797" y="356694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3" name="群組 142"/>
            <p:cNvGrpSpPr/>
            <p:nvPr/>
          </p:nvGrpSpPr>
          <p:grpSpPr>
            <a:xfrm>
              <a:off x="6601483" y="2767710"/>
              <a:ext cx="1855373" cy="845434"/>
              <a:chOff x="6660232" y="2852855"/>
              <a:chExt cx="1855373" cy="845434"/>
            </a:xfrm>
            <a:solidFill>
              <a:srgbClr val="1565C0"/>
            </a:solidFill>
          </p:grpSpPr>
          <p:grpSp>
            <p:nvGrpSpPr>
              <p:cNvPr id="28" name="群組 27"/>
              <p:cNvGrpSpPr/>
              <p:nvPr/>
            </p:nvGrpSpPr>
            <p:grpSpPr>
              <a:xfrm>
                <a:off x="6800992" y="2852855"/>
                <a:ext cx="1599820" cy="845434"/>
                <a:chOff x="1603544" y="537738"/>
                <a:chExt cx="970575" cy="544265"/>
              </a:xfrm>
              <a:grpFill/>
            </p:grpSpPr>
            <p:sp>
              <p:nvSpPr>
                <p:cNvPr id="30" name="橢圓 2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橢圓 31"/>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橢圓 32"/>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橢圓 3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9" name="矩形 28"/>
              <p:cNvSpPr/>
              <p:nvPr/>
            </p:nvSpPr>
            <p:spPr>
              <a:xfrm>
                <a:off x="6660232" y="2996952"/>
                <a:ext cx="1855373" cy="584775"/>
              </a:xfrm>
              <a:prstGeom prst="rect">
                <a:avLst/>
              </a:prstGeom>
              <a:noFill/>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失去山林</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grpSp>
      </p:grpSp>
      <p:grpSp>
        <p:nvGrpSpPr>
          <p:cNvPr id="48" name="群組 47"/>
          <p:cNvGrpSpPr/>
          <p:nvPr/>
        </p:nvGrpSpPr>
        <p:grpSpPr>
          <a:xfrm>
            <a:off x="3380076" y="4808106"/>
            <a:ext cx="1855373" cy="845590"/>
            <a:chOff x="3380076" y="4808106"/>
            <a:chExt cx="1855373" cy="845590"/>
          </a:xfrm>
        </p:grpSpPr>
        <p:grpSp>
          <p:nvGrpSpPr>
            <p:cNvPr id="36" name="群組 35"/>
            <p:cNvGrpSpPr/>
            <p:nvPr/>
          </p:nvGrpSpPr>
          <p:grpSpPr>
            <a:xfrm>
              <a:off x="3511420" y="4808106"/>
              <a:ext cx="1610742" cy="845590"/>
              <a:chOff x="1603544" y="537737"/>
              <a:chExt cx="1000375" cy="544266"/>
            </a:xfrm>
            <a:solidFill>
              <a:srgbClr val="D71B60"/>
            </a:solidFill>
          </p:grpSpPr>
          <p:sp>
            <p:nvSpPr>
              <p:cNvPr id="38" name="橢圓 3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橢圓 38"/>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橢圓 3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橢圓 40"/>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橢圓 4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7" name="矩形 36"/>
            <p:cNvSpPr/>
            <p:nvPr/>
          </p:nvSpPr>
          <p:spPr>
            <a:xfrm>
              <a:off x="3380076" y="5037856"/>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學習共同體</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的革命</a:t>
              </a:r>
            </a:p>
          </p:txBody>
        </p:sp>
      </p:grpSp>
      <p:grpSp>
        <p:nvGrpSpPr>
          <p:cNvPr id="27" name="群組 26"/>
          <p:cNvGrpSpPr/>
          <p:nvPr/>
        </p:nvGrpSpPr>
        <p:grpSpPr>
          <a:xfrm>
            <a:off x="4947512" y="4736668"/>
            <a:ext cx="1855373" cy="1028546"/>
            <a:chOff x="4947512" y="4736668"/>
            <a:chExt cx="1855373" cy="1028546"/>
          </a:xfrm>
        </p:grpSpPr>
        <p:grpSp>
          <p:nvGrpSpPr>
            <p:cNvPr id="43" name="群組 42"/>
            <p:cNvGrpSpPr/>
            <p:nvPr/>
          </p:nvGrpSpPr>
          <p:grpSpPr>
            <a:xfrm>
              <a:off x="5223554" y="4736668"/>
              <a:ext cx="1303368" cy="1028546"/>
              <a:chOff x="5223554" y="4736668"/>
              <a:chExt cx="1303368" cy="1028546"/>
            </a:xfrm>
          </p:grpSpPr>
          <p:cxnSp>
            <p:nvCxnSpPr>
              <p:cNvPr id="157" name="直線接點 156"/>
              <p:cNvCxnSpPr/>
              <p:nvPr/>
            </p:nvCxnSpPr>
            <p:spPr>
              <a:xfrm rot="5400000">
                <a:off x="5984127" y="554246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a:xfrm rot="5400000">
                <a:off x="5793047" y="554246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rot="5400000">
                <a:off x="5601968" y="554246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rot="5400000">
                <a:off x="5410889" y="554246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2" name="群組 51"/>
              <p:cNvGrpSpPr/>
              <p:nvPr/>
            </p:nvGrpSpPr>
            <p:grpSpPr>
              <a:xfrm>
                <a:off x="5223554" y="4736668"/>
                <a:ext cx="1303368" cy="785235"/>
                <a:chOff x="1603544" y="537737"/>
                <a:chExt cx="970575" cy="544266"/>
              </a:xfrm>
              <a:solidFill>
                <a:srgbClr val="1565C0"/>
              </a:solidFill>
            </p:grpSpPr>
            <p:sp>
              <p:nvSpPr>
                <p:cNvPr id="54" name="橢圓 53"/>
                <p:cNvSpPr/>
                <p:nvPr/>
              </p:nvSpPr>
              <p:spPr>
                <a:xfrm>
                  <a:off x="1603544" y="665853"/>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橢圓 54"/>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橢圓 5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橢圓 5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橢圓 5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3" name="矩形 52"/>
            <p:cNvSpPr/>
            <p:nvPr/>
          </p:nvSpPr>
          <p:spPr>
            <a:xfrm>
              <a:off x="4947512" y="4981750"/>
              <a:ext cx="1855373" cy="338554"/>
            </a:xfrm>
            <a:prstGeom prst="rect">
              <a:avLst/>
            </a:prstGeom>
          </p:spPr>
          <p:txBody>
            <a:bodyPr wrap="square">
              <a:spAutoFit/>
            </a:bodyPr>
            <a:lstStyle/>
            <a:p>
              <a:pPr algn="ctr">
                <a:defRPr/>
              </a:pP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Web3.0</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時代</a:t>
              </a:r>
            </a:p>
          </p:txBody>
        </p:sp>
      </p:grpSp>
      <p:grpSp>
        <p:nvGrpSpPr>
          <p:cNvPr id="9" name="群組 8"/>
          <p:cNvGrpSpPr/>
          <p:nvPr/>
        </p:nvGrpSpPr>
        <p:grpSpPr>
          <a:xfrm>
            <a:off x="1272126" y="4905897"/>
            <a:ext cx="1855373" cy="1234453"/>
            <a:chOff x="379786" y="5062896"/>
            <a:chExt cx="1855373" cy="1234453"/>
          </a:xfrm>
        </p:grpSpPr>
        <p:cxnSp>
          <p:nvCxnSpPr>
            <p:cNvPr id="149" name="直線接點 148"/>
            <p:cNvCxnSpPr/>
            <p:nvPr/>
          </p:nvCxnSpPr>
          <p:spPr>
            <a:xfrm rot="5400000">
              <a:off x="1310266" y="607460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線接點 149"/>
            <p:cNvCxnSpPr/>
            <p:nvPr/>
          </p:nvCxnSpPr>
          <p:spPr>
            <a:xfrm rot="5400000">
              <a:off x="1119186" y="607460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1" name="直線接點 150"/>
            <p:cNvCxnSpPr/>
            <p:nvPr/>
          </p:nvCxnSpPr>
          <p:spPr>
            <a:xfrm rot="5400000">
              <a:off x="928107" y="607460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2" name="直線接點 151"/>
            <p:cNvCxnSpPr/>
            <p:nvPr/>
          </p:nvCxnSpPr>
          <p:spPr>
            <a:xfrm rot="5400000">
              <a:off x="737028" y="607460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39" name="群組 138"/>
            <p:cNvGrpSpPr/>
            <p:nvPr/>
          </p:nvGrpSpPr>
          <p:grpSpPr>
            <a:xfrm>
              <a:off x="379786" y="5062896"/>
              <a:ext cx="1855373" cy="989992"/>
              <a:chOff x="784317" y="4931557"/>
              <a:chExt cx="1855373" cy="989992"/>
            </a:xfrm>
          </p:grpSpPr>
          <p:grpSp>
            <p:nvGrpSpPr>
              <p:cNvPr id="68" name="群組 67"/>
              <p:cNvGrpSpPr/>
              <p:nvPr/>
            </p:nvGrpSpPr>
            <p:grpSpPr>
              <a:xfrm>
                <a:off x="787443" y="4931557"/>
                <a:ext cx="1819633" cy="989992"/>
                <a:chOff x="1603544" y="537738"/>
                <a:chExt cx="1000375" cy="544265"/>
              </a:xfrm>
              <a:solidFill>
                <a:srgbClr val="1565C0"/>
              </a:solidFill>
            </p:grpSpPr>
            <p:sp>
              <p:nvSpPr>
                <p:cNvPr id="70" name="橢圓 6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橢圓 70"/>
                <p:cNvSpPr/>
                <p:nvPr/>
              </p:nvSpPr>
              <p:spPr>
                <a:xfrm>
                  <a:off x="1786879" y="537738"/>
                  <a:ext cx="505105" cy="51499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橢圓 71"/>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橢圓 72"/>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橢圓 7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9" name="矩形 68"/>
              <p:cNvSpPr/>
              <p:nvPr/>
            </p:nvSpPr>
            <p:spPr>
              <a:xfrm>
                <a:off x="784317" y="5163059"/>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真正的教育是</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所有人一起學習</a:t>
                </a:r>
              </a:p>
            </p:txBody>
          </p:sp>
        </p:grpSp>
      </p:grpSp>
      <p:grpSp>
        <p:nvGrpSpPr>
          <p:cNvPr id="14" name="群組 13"/>
          <p:cNvGrpSpPr/>
          <p:nvPr/>
        </p:nvGrpSpPr>
        <p:grpSpPr>
          <a:xfrm>
            <a:off x="2311370" y="3805946"/>
            <a:ext cx="1855373" cy="1173622"/>
            <a:chOff x="2016559" y="3996588"/>
            <a:chExt cx="1855373" cy="1173622"/>
          </a:xfrm>
        </p:grpSpPr>
        <p:grpSp>
          <p:nvGrpSpPr>
            <p:cNvPr id="120" name="群組 119"/>
            <p:cNvGrpSpPr/>
            <p:nvPr/>
          </p:nvGrpSpPr>
          <p:grpSpPr>
            <a:xfrm>
              <a:off x="2687299" y="4724719"/>
              <a:ext cx="573238" cy="445491"/>
              <a:chOff x="2771801" y="4725144"/>
              <a:chExt cx="573238" cy="445491"/>
            </a:xfrm>
          </p:grpSpPr>
          <p:cxnSp>
            <p:nvCxnSpPr>
              <p:cNvPr id="10" name="直線接點 9"/>
              <p:cNvCxnSpPr/>
              <p:nvPr/>
            </p:nvCxnSpPr>
            <p:spPr>
              <a:xfrm rot="5400000">
                <a:off x="3122293" y="4947890"/>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5400000">
                <a:off x="2931213" y="4947890"/>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2740134" y="4947890"/>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2549055" y="4947890"/>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6" name="群組 75"/>
            <p:cNvGrpSpPr/>
            <p:nvPr/>
          </p:nvGrpSpPr>
          <p:grpSpPr>
            <a:xfrm>
              <a:off x="2020844" y="3996588"/>
              <a:ext cx="1797279" cy="977827"/>
              <a:chOff x="1603544" y="537739"/>
              <a:chExt cx="1000375" cy="544264"/>
            </a:xfrm>
            <a:solidFill>
              <a:srgbClr val="1565C0"/>
            </a:solidFill>
          </p:grpSpPr>
          <p:sp>
            <p:nvSpPr>
              <p:cNvPr id="78" name="橢圓 77"/>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橢圓 78"/>
              <p:cNvSpPr/>
              <p:nvPr/>
            </p:nvSpPr>
            <p:spPr>
              <a:xfrm>
                <a:off x="1786879" y="537739"/>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橢圓 7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橢圓 8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橢圓 8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77" name="矩形 76"/>
            <p:cNvSpPr/>
            <p:nvPr/>
          </p:nvSpPr>
          <p:spPr>
            <a:xfrm>
              <a:off x="2016559" y="4189921"/>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未來的工作，</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有</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6</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成還未被發明</a:t>
              </a:r>
            </a:p>
          </p:txBody>
        </p:sp>
      </p:grpSp>
      <p:grpSp>
        <p:nvGrpSpPr>
          <p:cNvPr id="45" name="群組 44"/>
          <p:cNvGrpSpPr/>
          <p:nvPr/>
        </p:nvGrpSpPr>
        <p:grpSpPr>
          <a:xfrm>
            <a:off x="6466589" y="5400053"/>
            <a:ext cx="1855373" cy="1097449"/>
            <a:chOff x="7019460" y="5073201"/>
            <a:chExt cx="1855373" cy="1097449"/>
          </a:xfrm>
        </p:grpSpPr>
        <p:cxnSp>
          <p:nvCxnSpPr>
            <p:cNvPr id="169" name="直線接點 168"/>
            <p:cNvCxnSpPr/>
            <p:nvPr/>
          </p:nvCxnSpPr>
          <p:spPr>
            <a:xfrm rot="5400000">
              <a:off x="8014740" y="5947905"/>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0" name="直線接點 169"/>
            <p:cNvCxnSpPr/>
            <p:nvPr/>
          </p:nvCxnSpPr>
          <p:spPr>
            <a:xfrm rot="5400000">
              <a:off x="7823660" y="5947905"/>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直線接點 170"/>
            <p:cNvCxnSpPr/>
            <p:nvPr/>
          </p:nvCxnSpPr>
          <p:spPr>
            <a:xfrm rot="5400000">
              <a:off x="7632581" y="5947905"/>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a:xfrm rot="5400000">
              <a:off x="7441502" y="5947905"/>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 name="群組 19"/>
            <p:cNvGrpSpPr/>
            <p:nvPr/>
          </p:nvGrpSpPr>
          <p:grpSpPr>
            <a:xfrm>
              <a:off x="7153954" y="5073201"/>
              <a:ext cx="1610742" cy="845588"/>
              <a:chOff x="1603544" y="537738"/>
              <a:chExt cx="1000375" cy="544265"/>
            </a:xfrm>
            <a:solidFill>
              <a:srgbClr val="1565C0"/>
            </a:solidFill>
          </p:grpSpPr>
          <p:sp>
            <p:nvSpPr>
              <p:cNvPr id="22" name="橢圓 21"/>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橢圓 2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橢圓 2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橢圓 24"/>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橢圓 2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1" name="矩形 20"/>
            <p:cNvSpPr/>
            <p:nvPr/>
          </p:nvSpPr>
          <p:spPr>
            <a:xfrm>
              <a:off x="7019460" y="5288331"/>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從學習逃走</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grpSp>
      <p:grpSp>
        <p:nvGrpSpPr>
          <p:cNvPr id="19" name="群組 18"/>
          <p:cNvGrpSpPr/>
          <p:nvPr/>
        </p:nvGrpSpPr>
        <p:grpSpPr>
          <a:xfrm>
            <a:off x="3098077" y="2212994"/>
            <a:ext cx="2986236" cy="1253143"/>
            <a:chOff x="2824283" y="2237023"/>
            <a:chExt cx="2986236" cy="1253143"/>
          </a:xfrm>
        </p:grpSpPr>
        <p:grpSp>
          <p:nvGrpSpPr>
            <p:cNvPr id="100" name="群組 99"/>
            <p:cNvGrpSpPr/>
            <p:nvPr/>
          </p:nvGrpSpPr>
          <p:grpSpPr>
            <a:xfrm>
              <a:off x="2949396" y="2237023"/>
              <a:ext cx="2654625" cy="1253143"/>
              <a:chOff x="1603544" y="537738"/>
              <a:chExt cx="1000375" cy="544265"/>
            </a:xfrm>
            <a:solidFill>
              <a:srgbClr val="D71B60"/>
            </a:solidFill>
          </p:grpSpPr>
          <p:sp>
            <p:nvSpPr>
              <p:cNvPr id="102" name="橢圓 101"/>
              <p:cNvSpPr/>
              <p:nvPr/>
            </p:nvSpPr>
            <p:spPr>
              <a:xfrm>
                <a:off x="1603544" y="665854"/>
                <a:ext cx="301259" cy="33494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橢圓 10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橢圓 10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橢圓 104"/>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6" name="橢圓 10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01" name="矩形 100"/>
            <p:cNvSpPr/>
            <p:nvPr/>
          </p:nvSpPr>
          <p:spPr>
            <a:xfrm>
              <a:off x="2824283" y="2450583"/>
              <a:ext cx="2986236" cy="830997"/>
            </a:xfrm>
            <a:prstGeom prst="rect">
              <a:avLst/>
            </a:prstGeom>
          </p:spPr>
          <p:txBody>
            <a:bodyPr wrap="square">
              <a:spAutoFit/>
            </a:bodyPr>
            <a:lstStyle/>
            <a:p>
              <a:pPr algn="ctr">
                <a:defRPr/>
              </a:pP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TIMSS</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數學及科學排名不錯，</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但學習興趣和自信卻低落</a:t>
              </a:r>
            </a:p>
          </p:txBody>
        </p:sp>
      </p:grpSp>
      <p:grpSp>
        <p:nvGrpSpPr>
          <p:cNvPr id="138" name="群組 137"/>
          <p:cNvGrpSpPr/>
          <p:nvPr/>
        </p:nvGrpSpPr>
        <p:grpSpPr>
          <a:xfrm>
            <a:off x="288749" y="3712218"/>
            <a:ext cx="1855373" cy="961324"/>
            <a:chOff x="121236" y="3904642"/>
            <a:chExt cx="1855373" cy="961324"/>
          </a:xfrm>
        </p:grpSpPr>
        <p:grpSp>
          <p:nvGrpSpPr>
            <p:cNvPr id="84" name="群組 83"/>
            <p:cNvGrpSpPr/>
            <p:nvPr/>
          </p:nvGrpSpPr>
          <p:grpSpPr>
            <a:xfrm flipV="1">
              <a:off x="157908" y="3904642"/>
              <a:ext cx="1777386" cy="961324"/>
              <a:chOff x="1603544" y="537738"/>
              <a:chExt cx="1000375" cy="573954"/>
            </a:xfrm>
            <a:solidFill>
              <a:srgbClr val="D71B60"/>
            </a:solidFill>
          </p:grpSpPr>
          <p:sp>
            <p:nvSpPr>
              <p:cNvPr id="86" name="橢圓 85"/>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橢圓 86"/>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橢圓 87"/>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橢圓 88"/>
              <p:cNvSpPr/>
              <p:nvPr/>
            </p:nvSpPr>
            <p:spPr>
              <a:xfrm>
                <a:off x="1742654" y="691040"/>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橢圓 89"/>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85" name="矩形 84"/>
            <p:cNvSpPr/>
            <p:nvPr/>
          </p:nvSpPr>
          <p:spPr>
            <a:xfrm>
              <a:off x="121236" y="4053224"/>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免試入學或</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大學申請入學趨勢</a:t>
              </a:r>
            </a:p>
          </p:txBody>
        </p:sp>
      </p:grpSp>
      <p:grpSp>
        <p:nvGrpSpPr>
          <p:cNvPr id="6" name="群組 5"/>
          <p:cNvGrpSpPr/>
          <p:nvPr/>
        </p:nvGrpSpPr>
        <p:grpSpPr>
          <a:xfrm>
            <a:off x="1266866" y="2511518"/>
            <a:ext cx="1919794" cy="1271880"/>
            <a:chOff x="1030582" y="2596921"/>
            <a:chExt cx="1919794" cy="1271880"/>
          </a:xfrm>
        </p:grpSpPr>
        <p:cxnSp>
          <p:nvCxnSpPr>
            <p:cNvPr id="140" name="直線接點 139"/>
            <p:cNvCxnSpPr/>
            <p:nvPr/>
          </p:nvCxnSpPr>
          <p:spPr>
            <a:xfrm rot="5400000">
              <a:off x="1989532" y="3646056"/>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5" name="直線接點 144"/>
            <p:cNvCxnSpPr/>
            <p:nvPr/>
          </p:nvCxnSpPr>
          <p:spPr>
            <a:xfrm rot="5400000">
              <a:off x="1798452" y="3646056"/>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線接點 146"/>
            <p:cNvCxnSpPr/>
            <p:nvPr/>
          </p:nvCxnSpPr>
          <p:spPr>
            <a:xfrm rot="5400000">
              <a:off x="1607373" y="3646056"/>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a:xfrm rot="5400000">
              <a:off x="1416294" y="3646056"/>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2" name="群組 91"/>
            <p:cNvGrpSpPr/>
            <p:nvPr/>
          </p:nvGrpSpPr>
          <p:grpSpPr>
            <a:xfrm>
              <a:off x="1030582" y="2596921"/>
              <a:ext cx="1874040" cy="1050897"/>
              <a:chOff x="1603544" y="537738"/>
              <a:chExt cx="970575" cy="544265"/>
            </a:xfrm>
            <a:solidFill>
              <a:srgbClr val="1565C0"/>
            </a:solidFill>
          </p:grpSpPr>
          <p:sp>
            <p:nvSpPr>
              <p:cNvPr id="94" name="橢圓 93"/>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橢圓 94"/>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橢圓 9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橢圓 9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橢圓 9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3" name="矩形 92"/>
            <p:cNvSpPr/>
            <p:nvPr/>
          </p:nvSpPr>
          <p:spPr>
            <a:xfrm>
              <a:off x="1095003" y="2868792"/>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教育的全球化、</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本土化與個別化</a:t>
              </a:r>
            </a:p>
          </p:txBody>
        </p:sp>
      </p:grpSp>
      <p:grpSp>
        <p:nvGrpSpPr>
          <p:cNvPr id="49" name="群組 48"/>
          <p:cNvGrpSpPr/>
          <p:nvPr/>
        </p:nvGrpSpPr>
        <p:grpSpPr>
          <a:xfrm>
            <a:off x="5965698" y="2327519"/>
            <a:ext cx="1951619" cy="1358929"/>
            <a:chOff x="5965698" y="2327519"/>
            <a:chExt cx="1951619" cy="1358929"/>
          </a:xfrm>
        </p:grpSpPr>
        <p:cxnSp>
          <p:nvCxnSpPr>
            <p:cNvPr id="156" name="直線接點 155"/>
            <p:cNvCxnSpPr/>
            <p:nvPr/>
          </p:nvCxnSpPr>
          <p:spPr>
            <a:xfrm rot="5400000">
              <a:off x="6459804" y="3456721"/>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5" name="群組 34"/>
            <p:cNvGrpSpPr/>
            <p:nvPr/>
          </p:nvGrpSpPr>
          <p:grpSpPr>
            <a:xfrm>
              <a:off x="5965698" y="2327519"/>
              <a:ext cx="1951619" cy="1358929"/>
              <a:chOff x="4735230" y="3269730"/>
              <a:chExt cx="1951619" cy="1358929"/>
            </a:xfrm>
          </p:grpSpPr>
          <p:cxnSp>
            <p:nvCxnSpPr>
              <p:cNvPr id="153" name="直線接點 152"/>
              <p:cNvCxnSpPr/>
              <p:nvPr/>
            </p:nvCxnSpPr>
            <p:spPr>
              <a:xfrm rot="5400000">
                <a:off x="5860550" y="440591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rot="5400000">
                <a:off x="5669470" y="440591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rot="5400000">
                <a:off x="5478391" y="440591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4" name="群組 143"/>
              <p:cNvGrpSpPr/>
              <p:nvPr/>
            </p:nvGrpSpPr>
            <p:grpSpPr>
              <a:xfrm>
                <a:off x="4735230" y="3269730"/>
                <a:ext cx="1951619" cy="1054018"/>
                <a:chOff x="5447664" y="3487015"/>
                <a:chExt cx="1951619" cy="1054018"/>
              </a:xfrm>
            </p:grpSpPr>
            <p:grpSp>
              <p:nvGrpSpPr>
                <p:cNvPr id="60" name="群組 59"/>
                <p:cNvGrpSpPr/>
                <p:nvPr/>
              </p:nvGrpSpPr>
              <p:grpSpPr>
                <a:xfrm>
                  <a:off x="5447664" y="3487015"/>
                  <a:ext cx="1841889" cy="1054018"/>
                  <a:chOff x="1603544" y="537738"/>
                  <a:chExt cx="1000375" cy="544265"/>
                </a:xfrm>
                <a:solidFill>
                  <a:srgbClr val="1565C0"/>
                </a:solidFill>
              </p:grpSpPr>
              <p:sp>
                <p:nvSpPr>
                  <p:cNvPr id="62" name="橢圓 61"/>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橢圓 6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橢圓 6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橢圓 64"/>
                  <p:cNvSpPr/>
                  <p:nvPr/>
                </p:nvSpPr>
                <p:spPr>
                  <a:xfrm flipH="1">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橢圓 6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1" name="矩形 60"/>
                <p:cNvSpPr/>
                <p:nvPr/>
              </p:nvSpPr>
              <p:spPr>
                <a:xfrm>
                  <a:off x="5543910" y="3628525"/>
                  <a:ext cx="1855373" cy="830997"/>
                </a:xfrm>
                <a:prstGeom prst="rect">
                  <a:avLst/>
                </a:prstGeom>
              </p:spPr>
              <p:txBody>
                <a:bodyPr wrap="square">
                  <a:spAutoFit/>
                </a:bodyPr>
                <a:lstStyle/>
                <a:p>
                  <a:pPr algn="ctr">
                    <a:defRPr/>
                  </a:pP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2010</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年，</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臺灣生育率</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0.895</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全球倒數第</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1 </a:t>
                  </a:r>
                </a:p>
              </p:txBody>
            </p:sp>
          </p:grpSp>
        </p:grpSp>
      </p:grpSp>
      <p:grpSp>
        <p:nvGrpSpPr>
          <p:cNvPr id="121" name="群組 120"/>
          <p:cNvGrpSpPr/>
          <p:nvPr/>
        </p:nvGrpSpPr>
        <p:grpSpPr>
          <a:xfrm>
            <a:off x="4193431" y="6056322"/>
            <a:ext cx="730788" cy="507432"/>
            <a:chOff x="4187222" y="395028"/>
            <a:chExt cx="1944212" cy="1349989"/>
          </a:xfrm>
          <a:solidFill>
            <a:srgbClr val="92D050"/>
          </a:solidFill>
        </p:grpSpPr>
        <p:sp>
          <p:nvSpPr>
            <p:cNvPr id="122"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25" name="矩形 124"/>
          <p:cNvSpPr/>
          <p:nvPr/>
        </p:nvSpPr>
        <p:spPr>
          <a:xfrm>
            <a:off x="766762" y="1351591"/>
            <a:ext cx="8377237"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二</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隨著社會的變遷，</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教育的目標及內容有必要與時俱進</a:t>
            </a:r>
          </a:p>
        </p:txBody>
      </p:sp>
    </p:spTree>
    <p:extLst>
      <p:ext uri="{BB962C8B-B14F-4D97-AF65-F5344CB8AC3E}">
        <p14:creationId xmlns:p14="http://schemas.microsoft.com/office/powerpoint/2010/main" val="140668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down)">
                                      <p:cBhvr>
                                        <p:cTn id="11" dur="500"/>
                                        <p:tgtEl>
                                          <p:spTgt spid="12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wipe(down)">
                                      <p:cBhvr>
                                        <p:cTn id="15" dur="500"/>
                                        <p:tgtEl>
                                          <p:spTgt spid="1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500"/>
                                        <p:tgtEl>
                                          <p:spTgt spid="4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wipe(down)">
                                      <p:cBhvr>
                                        <p:cTn id="47" dur="500"/>
                                        <p:tgtEl>
                                          <p:spTgt spid="13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p:cNvGraphicFramePr>
            <a:graphicFrameLocks/>
          </p:cNvGraphicFramePr>
          <p:nvPr>
            <p:extLst>
              <p:ext uri="{D42A27DB-BD31-4B8C-83A1-F6EECF244321}">
                <p14:modId xmlns:p14="http://schemas.microsoft.com/office/powerpoint/2010/main" val="3499307751"/>
              </p:ext>
            </p:extLst>
          </p:nvPr>
        </p:nvGraphicFramePr>
        <p:xfrm>
          <a:off x="293551" y="1789661"/>
          <a:ext cx="8496944" cy="4661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024261566"/>
              </p:ext>
            </p:extLst>
          </p:nvPr>
        </p:nvGraphicFramePr>
        <p:xfrm>
          <a:off x="5184551" y="6491629"/>
          <a:ext cx="3527425" cy="254000"/>
        </p:xfrm>
        <a:graphic>
          <a:graphicData uri="http://schemas.openxmlformats.org/drawingml/2006/table">
            <a:tbl>
              <a:tblPr/>
              <a:tblGrid>
                <a:gridCol w="3527425">
                  <a:extLst>
                    <a:ext uri="{9D8B030D-6E8A-4147-A177-3AD203B41FA5}">
                      <a16:colId xmlns:a16="http://schemas.microsoft.com/office/drawing/2014/main" val="20000"/>
                    </a:ext>
                  </a:extLst>
                </a:gridCol>
              </a:tblGrid>
              <a:tr h="254000">
                <a:tc>
                  <a:txBody>
                    <a:bodyPr/>
                    <a:lstStyle/>
                    <a:p>
                      <a:pPr algn="r" fontAlgn="t"/>
                      <a:r>
                        <a:rPr lang="zh-TW" altLang="en-US" sz="1200" b="0" i="0" u="none" strike="noStrike" dirty="0">
                          <a:solidFill>
                            <a:schemeClr val="tx1">
                              <a:lumMod val="50000"/>
                              <a:lumOff val="50000"/>
                            </a:schemeClr>
                          </a:solidFill>
                          <a:latin typeface="微軟正黑體" panose="020B0604030504040204" pitchFamily="34" charset="-120"/>
                          <a:ea typeface="微軟正黑體" panose="020B0604030504040204" pitchFamily="34" charset="-120"/>
                        </a:rPr>
                        <a:t>資料來源：內政部戶政司年度新生兒總人數</a:t>
                      </a:r>
                    </a:p>
                  </a:txBody>
                  <a:tcPr marL="0" marR="0" marT="0" marB="0">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7" name="AutoShape 16"/>
          <p:cNvSpPr>
            <a:spLocks noChangeArrowheads="1"/>
          </p:cNvSpPr>
          <p:nvPr/>
        </p:nvSpPr>
        <p:spPr bwMode="auto">
          <a:xfrm>
            <a:off x="3920045" y="4974707"/>
            <a:ext cx="4870450" cy="839787"/>
          </a:xfrm>
          <a:prstGeom prst="wedgeEllipseCallout">
            <a:avLst>
              <a:gd name="adj1" fmla="val 5514"/>
              <a:gd name="adj2" fmla="val 32352"/>
            </a:avLst>
          </a:prstGeom>
          <a:solidFill>
            <a:srgbClr val="FFFF00"/>
          </a:solidFill>
          <a:ln w="9525" algn="ctr">
            <a:solidFill>
              <a:srgbClr val="000000"/>
            </a:solidFill>
            <a:miter lim="800000"/>
            <a:headEnd/>
            <a:tailEnd/>
          </a:ln>
        </p:spPr>
        <p:txBody>
          <a:bodyPr lIns="90000" tIns="46800" rIns="90000" bIns="46800" anchor="ctr"/>
          <a:lstStyle/>
          <a:p>
            <a:pPr algn="ctr">
              <a:spcBef>
                <a:spcPct val="50000"/>
              </a:spcBef>
            </a:pPr>
            <a:r>
              <a:rPr lang="zh-TW" altLang="en-US" sz="2800" b="1" dirty="0">
                <a:latin typeface="微軟正黑體" panose="020B0604030504040204" pitchFamily="34" charset="-120"/>
                <a:ea typeface="微軟正黑體" panose="020B0604030504040204" pitchFamily="34" charset="-120"/>
              </a:rPr>
              <a:t>一定要成就每個孩子</a:t>
            </a:r>
          </a:p>
        </p:txBody>
      </p:sp>
      <p:grpSp>
        <p:nvGrpSpPr>
          <p:cNvPr id="22" name="群組 21"/>
          <p:cNvGrpSpPr/>
          <p:nvPr/>
        </p:nvGrpSpPr>
        <p:grpSpPr>
          <a:xfrm>
            <a:off x="8183138" y="980728"/>
            <a:ext cx="730788" cy="507432"/>
            <a:chOff x="4187222" y="395028"/>
            <a:chExt cx="1944212" cy="1349989"/>
          </a:xfrm>
          <a:solidFill>
            <a:srgbClr val="920049"/>
          </a:solidFill>
        </p:grpSpPr>
        <p:sp>
          <p:nvSpPr>
            <p:cNvPr id="23"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4</a:t>
            </a:fld>
            <a:endParaRPr lang="zh-TW" altLang="en-US"/>
          </a:p>
        </p:txBody>
      </p:sp>
      <p:sp>
        <p:nvSpPr>
          <p:cNvPr id="2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27" name="文字方塊 2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29" name="矩形 28"/>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三</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少子化</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每個孩子應受到更好的學習照顧</a:t>
            </a:r>
          </a:p>
        </p:txBody>
      </p:sp>
      <p:sp>
        <p:nvSpPr>
          <p:cNvPr id="138" name="Text Box 8"/>
          <p:cNvSpPr txBox="1">
            <a:spLocks noChangeArrowheads="1"/>
          </p:cNvSpPr>
          <p:nvPr/>
        </p:nvSpPr>
        <p:spPr bwMode="auto">
          <a:xfrm>
            <a:off x="3347864" y="2124297"/>
            <a:ext cx="2808312" cy="278206"/>
          </a:xfrm>
          <a:prstGeom prst="rect">
            <a:avLst/>
          </a:prstGeom>
          <a:noFill/>
          <a:ln w="9525">
            <a:noFill/>
            <a:miter lim="800000"/>
            <a:headEnd/>
            <a:tailEnd/>
          </a:ln>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zh-TW" altLang="en-US" sz="2000" b="1" dirty="0">
                <a:solidFill>
                  <a:srgbClr val="FF0000"/>
                </a:solidFill>
                <a:latin typeface="微軟正黑體" panose="020B0604030504040204" pitchFamily="34" charset="-120"/>
                <a:ea typeface="微軟正黑體" panose="020B0604030504040204" pitchFamily="34" charset="-120"/>
              </a:rPr>
              <a:t>教育經費</a:t>
            </a:r>
            <a:r>
              <a:rPr lang="en-US" altLang="zh-TW" sz="2000" b="1" dirty="0">
                <a:solidFill>
                  <a:srgbClr val="FF0000"/>
                </a:solidFill>
                <a:latin typeface="微軟正黑體" panose="020B0604030504040204" pitchFamily="34" charset="-120"/>
                <a:ea typeface="微軟正黑體" panose="020B0604030504040204" pitchFamily="34" charset="-120"/>
              </a:rPr>
              <a:t>4.22K</a:t>
            </a:r>
            <a:r>
              <a:rPr lang="zh-TW" altLang="en-US" sz="2000" b="1" dirty="0">
                <a:solidFill>
                  <a:srgbClr val="FF0000"/>
                </a:solidFill>
                <a:latin typeface="微軟正黑體" panose="020B0604030504040204" pitchFamily="34" charset="-120"/>
                <a:ea typeface="微軟正黑體" panose="020B0604030504040204" pitchFamily="34" charset="-120"/>
              </a:rPr>
              <a:t>元</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人</a:t>
            </a:r>
            <a:endParaRPr lang="zh-TW" altLang="en-US" sz="2000" b="1" i="0" u="none" strike="noStrike" baseline="0" dirty="0">
              <a:solidFill>
                <a:srgbClr val="FF0000"/>
              </a:solidFill>
              <a:latin typeface="微軟正黑體" panose="020B0604030504040204" pitchFamily="34" charset="-120"/>
              <a:ea typeface="微軟正黑體" panose="020B0604030504040204" pitchFamily="34" charset="-120"/>
            </a:endParaRPr>
          </a:p>
        </p:txBody>
      </p:sp>
      <p:sp>
        <p:nvSpPr>
          <p:cNvPr id="74" name="Text Box 8"/>
          <p:cNvSpPr txBox="1">
            <a:spLocks noChangeArrowheads="1"/>
          </p:cNvSpPr>
          <p:nvPr/>
        </p:nvSpPr>
        <p:spPr bwMode="auto">
          <a:xfrm>
            <a:off x="7366003" y="2595593"/>
            <a:ext cx="1601244" cy="361090"/>
          </a:xfrm>
          <a:prstGeom prst="rect">
            <a:avLst/>
          </a:prstGeom>
          <a:noFill/>
          <a:ln w="9525">
            <a:noFill/>
            <a:miter lim="800000"/>
            <a:headEnd/>
            <a:tailEnd/>
          </a:ln>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zh-TW" sz="2000" b="1" dirty="0">
                <a:solidFill>
                  <a:srgbClr val="FF0000"/>
                </a:solidFill>
                <a:latin typeface="微軟正黑體" panose="020B0604030504040204" pitchFamily="34" charset="-120"/>
                <a:ea typeface="微軟正黑體" panose="020B0604030504040204" pitchFamily="34" charset="-120"/>
              </a:rPr>
              <a:t>79.84K</a:t>
            </a:r>
            <a:r>
              <a:rPr lang="zh-TW" altLang="en-US" sz="2000" b="1" dirty="0">
                <a:solidFill>
                  <a:srgbClr val="FF0000"/>
                </a:solidFill>
                <a:latin typeface="微軟正黑體" panose="020B0604030504040204" pitchFamily="34" charset="-120"/>
                <a:ea typeface="微軟正黑體" panose="020B0604030504040204" pitchFamily="34" charset="-120"/>
              </a:rPr>
              <a:t>元</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人</a:t>
            </a:r>
            <a:endParaRPr lang="zh-TW" altLang="en-US" sz="2000" b="1" i="0" u="none" strike="noStrike" baseline="0" dirty="0">
              <a:solidFill>
                <a:srgbClr val="FF0000"/>
              </a:solidFill>
              <a:latin typeface="微軟正黑體" panose="020B0604030504040204" pitchFamily="34" charset="-120"/>
              <a:ea typeface="微軟正黑體" panose="020B0604030504040204" pitchFamily="34" charset="-120"/>
            </a:endParaRPr>
          </a:p>
        </p:txBody>
      </p:sp>
      <p:sp>
        <p:nvSpPr>
          <p:cNvPr id="76" name="Text Box 8"/>
          <p:cNvSpPr txBox="1">
            <a:spLocks noChangeArrowheads="1"/>
          </p:cNvSpPr>
          <p:nvPr/>
        </p:nvSpPr>
        <p:spPr bwMode="auto">
          <a:xfrm>
            <a:off x="7479816" y="3368957"/>
            <a:ext cx="1664184" cy="361090"/>
          </a:xfrm>
          <a:prstGeom prst="rect">
            <a:avLst/>
          </a:prstGeom>
          <a:noFill/>
          <a:ln w="9525">
            <a:noFill/>
            <a:miter lim="800000"/>
            <a:headEnd/>
            <a:tailEnd/>
          </a:ln>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zh-TW" sz="2000" b="1" dirty="0">
                <a:solidFill>
                  <a:srgbClr val="FF0000"/>
                </a:solidFill>
                <a:latin typeface="微軟正黑體" panose="020B0604030504040204" pitchFamily="34" charset="-120"/>
                <a:ea typeface="微軟正黑體" panose="020B0604030504040204" pitchFamily="34" charset="-120"/>
              </a:rPr>
              <a:t>110.9K</a:t>
            </a:r>
            <a:r>
              <a:rPr lang="zh-TW" altLang="en-US" sz="2000" b="1" dirty="0">
                <a:solidFill>
                  <a:srgbClr val="FF0000"/>
                </a:solidFill>
                <a:latin typeface="微軟正黑體" panose="020B0604030504040204" pitchFamily="34" charset="-120"/>
                <a:ea typeface="微軟正黑體" panose="020B0604030504040204" pitchFamily="34" charset="-120"/>
              </a:rPr>
              <a:t>元</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人</a:t>
            </a:r>
            <a:endParaRPr lang="zh-TW" altLang="en-US" sz="2000" b="1" i="0" u="none" strike="noStrike" baseline="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94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fill="hold"/>
                                        <p:tgtEl>
                                          <p:spTgt spid="138"/>
                                        </p:tgtEl>
                                        <p:attrNameLst>
                                          <p:attrName>ppt_x</p:attrName>
                                        </p:attrNameLst>
                                      </p:cBhvr>
                                      <p:tavLst>
                                        <p:tav tm="0">
                                          <p:val>
                                            <p:strVal val="#ppt_x"/>
                                          </p:val>
                                        </p:tav>
                                        <p:tav tm="100000">
                                          <p:val>
                                            <p:strVal val="#ppt_x"/>
                                          </p:val>
                                        </p:tav>
                                      </p:tavLst>
                                    </p:anim>
                                    <p:anim calcmode="lin" valueType="num">
                                      <p:cBhvr additive="base">
                                        <p:cTn id="8" dur="500" fill="hold"/>
                                        <p:tgtEl>
                                          <p:spTgt spid="1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8" grpId="0"/>
      <p:bldP spid="74"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sp>
        <p:nvSpPr>
          <p:cNvPr id="30723" name="Rectangle 8"/>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pic>
        <p:nvPicPr>
          <p:cNvPr id="15" name="圖片 14"/>
          <p:cNvPicPr/>
          <p:nvPr/>
        </p:nvPicPr>
        <p:blipFill>
          <a:blip r:embed="rId3" cstate="email">
            <a:lum bright="10000" contrast="20000"/>
            <a:extLst>
              <a:ext uri="{28A0092B-C50C-407E-A947-70E740481C1C}">
                <a14:useLocalDpi xmlns:a14="http://schemas.microsoft.com/office/drawing/2010/main" val="0"/>
              </a:ext>
            </a:extLst>
          </a:blip>
          <a:stretch>
            <a:fillRect/>
          </a:stretch>
        </p:blipFill>
        <p:spPr>
          <a:xfrm>
            <a:off x="467544" y="1916832"/>
            <a:ext cx="8280920" cy="4704460"/>
          </a:xfrm>
          <a:prstGeom prst="roundRect">
            <a:avLst>
              <a:gd name="adj" fmla="val 1652"/>
            </a:avLst>
          </a:prstGeom>
          <a:solidFill>
            <a:srgbClr val="FFFFFF">
              <a:shade val="85000"/>
            </a:srgbClr>
          </a:solidFill>
          <a:ln>
            <a:noFill/>
          </a:ln>
          <a:effectLst/>
        </p:spPr>
      </p:pic>
      <p:grpSp>
        <p:nvGrpSpPr>
          <p:cNvPr id="2" name="群組 17"/>
          <p:cNvGrpSpPr>
            <a:grpSpLocks/>
          </p:cNvGrpSpPr>
          <p:nvPr/>
        </p:nvGrpSpPr>
        <p:grpSpPr bwMode="auto">
          <a:xfrm>
            <a:off x="719423" y="1811725"/>
            <a:ext cx="7777162" cy="3651250"/>
            <a:chOff x="611560" y="1916832"/>
            <a:chExt cx="7777484" cy="3649746"/>
          </a:xfrm>
        </p:grpSpPr>
        <p:sp>
          <p:nvSpPr>
            <p:cNvPr id="5" name="矩形 4"/>
            <p:cNvSpPr/>
            <p:nvPr/>
          </p:nvSpPr>
          <p:spPr>
            <a:xfrm>
              <a:off x="611560" y="1916832"/>
              <a:ext cx="2448026" cy="650607"/>
            </a:xfrm>
            <a:prstGeom prst="rect">
              <a:avLst/>
            </a:prstGeom>
            <a:solidFill>
              <a:srgbClr val="1E88E5"/>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高表現高差距</a:t>
              </a:r>
            </a:p>
          </p:txBody>
        </p:sp>
        <p:sp>
          <p:nvSpPr>
            <p:cNvPr id="6" name="橢圓 5"/>
            <p:cNvSpPr/>
            <p:nvPr/>
          </p:nvSpPr>
          <p:spPr>
            <a:xfrm>
              <a:off x="1187846" y="2637260"/>
              <a:ext cx="1224014" cy="1079055"/>
            </a:xfrm>
            <a:prstGeom prst="ellipse">
              <a:avLst/>
            </a:prstGeom>
            <a:solidFill>
              <a:srgbClr val="FFFF00">
                <a:alpha val="29000"/>
              </a:srgbClr>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30731" name="矩形 2"/>
            <p:cNvSpPr>
              <a:spLocks noChangeArrowheads="1"/>
            </p:cNvSpPr>
            <p:nvPr/>
          </p:nvSpPr>
          <p:spPr bwMode="auto">
            <a:xfrm>
              <a:off x="2483768" y="4612471"/>
              <a:ext cx="5905276" cy="954107"/>
            </a:xfrm>
            <a:prstGeom prst="rect">
              <a:avLst/>
            </a:prstGeom>
            <a:solidFill>
              <a:srgbClr val="D81B60"/>
            </a:solidFill>
            <a:ln w="9525">
              <a:solidFill>
                <a:schemeClr val="bg1"/>
              </a:solidFill>
              <a:miter lim="800000"/>
              <a:headEnd/>
              <a:tailEnd/>
            </a:ln>
          </p:spPr>
          <p:txBody>
            <a:bodyPr>
              <a:spAutoFit/>
            </a:bodyPr>
            <a:lstStyle/>
            <a:p>
              <a:pPr algn="just"/>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2012</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各國數學素養表現變異，臺灣前後段學生差距世界第一</a:t>
              </a:r>
              <a:endParaRPr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grpSp>
      <p:sp>
        <p:nvSpPr>
          <p:cNvPr id="22" name="手繪多邊形 21"/>
          <p:cNvSpPr/>
          <p:nvPr/>
        </p:nvSpPr>
        <p:spPr>
          <a:xfrm>
            <a:off x="8212156" y="772887"/>
            <a:ext cx="227060" cy="279849"/>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chemeClr val="bg1"/>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 name="群組 23"/>
          <p:cNvGrpSpPr/>
          <p:nvPr/>
        </p:nvGrpSpPr>
        <p:grpSpPr>
          <a:xfrm>
            <a:off x="7908670" y="322104"/>
            <a:ext cx="795777" cy="432951"/>
            <a:chOff x="1603544" y="537738"/>
            <a:chExt cx="1000375" cy="544265"/>
          </a:xfrm>
          <a:solidFill>
            <a:schemeClr val="bg1"/>
          </a:solidFill>
        </p:grpSpPr>
        <p:sp>
          <p:nvSpPr>
            <p:cNvPr id="27" name="橢圓 26"/>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橢圓 27"/>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橢圓 28"/>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橢圓 29"/>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5</a:t>
            </a:fld>
            <a:endParaRPr lang="zh-TW" altLang="en-US"/>
          </a:p>
        </p:txBody>
      </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1-1-4</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0" name="矩形 39"/>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四</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學生的學習落差大，適性教育還未完全落實</a:t>
            </a:r>
          </a:p>
        </p:txBody>
      </p:sp>
    </p:spTree>
    <p:extLst>
      <p:ext uri="{BB962C8B-B14F-4D97-AF65-F5344CB8AC3E}">
        <p14:creationId xmlns:p14="http://schemas.microsoft.com/office/powerpoint/2010/main" val="2918057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群組 32"/>
          <p:cNvGrpSpPr/>
          <p:nvPr/>
        </p:nvGrpSpPr>
        <p:grpSpPr>
          <a:xfrm>
            <a:off x="0" y="2703278"/>
            <a:ext cx="9144000" cy="4166436"/>
            <a:chOff x="0" y="2703278"/>
            <a:chExt cx="9144000" cy="4166436"/>
          </a:xfrm>
        </p:grpSpPr>
        <p:sp>
          <p:nvSpPr>
            <p:cNvPr id="136" name="矩形 135"/>
            <p:cNvSpPr/>
            <p:nvPr/>
          </p:nvSpPr>
          <p:spPr>
            <a:xfrm>
              <a:off x="0" y="2703278"/>
              <a:ext cx="9144000" cy="415472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37" name="群組 136"/>
            <p:cNvGrpSpPr/>
            <p:nvPr/>
          </p:nvGrpSpPr>
          <p:grpSpPr>
            <a:xfrm>
              <a:off x="25685" y="6292047"/>
              <a:ext cx="9031035" cy="577667"/>
              <a:chOff x="25685" y="6268343"/>
              <a:chExt cx="9031035" cy="601371"/>
            </a:xfrm>
            <a:solidFill>
              <a:srgbClr val="C8195D"/>
            </a:solidFill>
          </p:grpSpPr>
          <p:grpSp>
            <p:nvGrpSpPr>
              <p:cNvPr id="138" name="群組 137"/>
              <p:cNvGrpSpPr/>
              <p:nvPr/>
            </p:nvGrpSpPr>
            <p:grpSpPr>
              <a:xfrm>
                <a:off x="4621601" y="6268343"/>
                <a:ext cx="4435119" cy="601371"/>
                <a:chOff x="-5484118" y="5157192"/>
                <a:chExt cx="4435119" cy="608869"/>
              </a:xfrm>
              <a:grpFill/>
            </p:grpSpPr>
            <p:grpSp>
              <p:nvGrpSpPr>
                <p:cNvPr id="179" name="群組 178"/>
                <p:cNvGrpSpPr/>
                <p:nvPr/>
              </p:nvGrpSpPr>
              <p:grpSpPr>
                <a:xfrm>
                  <a:off x="-3193926" y="5157192"/>
                  <a:ext cx="2144927" cy="586573"/>
                  <a:chOff x="-3218928" y="3252179"/>
                  <a:chExt cx="2144927" cy="586573"/>
                </a:xfrm>
                <a:grpFill/>
              </p:grpSpPr>
              <p:sp>
                <p:nvSpPr>
                  <p:cNvPr id="195" name="流程圖: 接點 194"/>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6" name="流程圖: 接點 195"/>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7" name="流程圖: 接點 196"/>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8" name="流程圖: 接點 197"/>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9" name="流程圖: 接點 198"/>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0" name="流程圖: 接點 199"/>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1" name="流程圖: 接點 200"/>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2" name="流程圖: 接點 201"/>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3" name="流程圖: 接點 202"/>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4" name="流程圖: 接點 203"/>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5" name="流程圖: 接點 204"/>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6" name="流程圖: 接點 205"/>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流程圖: 接點 206"/>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流程圖: 接點 207"/>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80" name="群組 179"/>
                <p:cNvGrpSpPr/>
                <p:nvPr/>
              </p:nvGrpSpPr>
              <p:grpSpPr>
                <a:xfrm>
                  <a:off x="-5484118" y="5179488"/>
                  <a:ext cx="2144927" cy="586573"/>
                  <a:chOff x="-5077072" y="3404579"/>
                  <a:chExt cx="2144927" cy="586573"/>
                </a:xfrm>
                <a:grpFill/>
              </p:grpSpPr>
              <p:sp>
                <p:nvSpPr>
                  <p:cNvPr id="181" name="流程圖: 接點 180"/>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2" name="流程圖: 接點 181"/>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3" name="流程圖: 接點 182"/>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4" name="流程圖: 接點 183"/>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5" name="流程圖: 接點 184"/>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6" name="流程圖: 接點 185"/>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7" name="流程圖: 接點 186"/>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8" name="流程圖: 接點 187"/>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9" name="流程圖: 接點 188"/>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0" name="流程圖: 接點 189"/>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1" name="流程圖: 接點 190"/>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2" name="流程圖: 接點 191"/>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3" name="流程圖: 接點 192"/>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4" name="流程圖: 接點 193"/>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42" name="群組 141"/>
              <p:cNvGrpSpPr/>
              <p:nvPr/>
            </p:nvGrpSpPr>
            <p:grpSpPr>
              <a:xfrm>
                <a:off x="25685" y="6268343"/>
                <a:ext cx="4435119" cy="601371"/>
                <a:chOff x="-5484118" y="5157192"/>
                <a:chExt cx="4435119" cy="608869"/>
              </a:xfrm>
              <a:grpFill/>
            </p:grpSpPr>
            <p:grpSp>
              <p:nvGrpSpPr>
                <p:cNvPr id="149" name="群組 148"/>
                <p:cNvGrpSpPr/>
                <p:nvPr/>
              </p:nvGrpSpPr>
              <p:grpSpPr>
                <a:xfrm>
                  <a:off x="-3193926" y="5157192"/>
                  <a:ext cx="2144927" cy="586573"/>
                  <a:chOff x="-3218928" y="3252179"/>
                  <a:chExt cx="2144927" cy="586573"/>
                </a:xfrm>
                <a:grpFill/>
              </p:grpSpPr>
              <p:sp>
                <p:nvSpPr>
                  <p:cNvPr id="165" name="流程圖: 接點 164"/>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5" name="流程圖: 接點 174"/>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流程圖: 接點 175"/>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7" name="流程圖: 接點 176"/>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8" name="流程圖: 接點 177"/>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50" name="群組 149"/>
                <p:cNvGrpSpPr/>
                <p:nvPr/>
              </p:nvGrpSpPr>
              <p:grpSpPr>
                <a:xfrm>
                  <a:off x="-5484118" y="5179488"/>
                  <a:ext cx="2144927" cy="586573"/>
                  <a:chOff x="-5077072" y="3404579"/>
                  <a:chExt cx="2144927" cy="586573"/>
                </a:xfrm>
                <a:grpFill/>
              </p:grpSpPr>
              <p:sp>
                <p:nvSpPr>
                  <p:cNvPr id="151" name="流程圖: 接點 150"/>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1" name="流程圖: 接點 160"/>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43" name="流程圖: 接點 142"/>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7" name="流程圖: 接點 146"/>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34" name="群組 33"/>
          <p:cNvGrpSpPr/>
          <p:nvPr/>
        </p:nvGrpSpPr>
        <p:grpSpPr>
          <a:xfrm>
            <a:off x="5581883" y="2257180"/>
            <a:ext cx="730788" cy="507432"/>
            <a:chOff x="4187222" y="395028"/>
            <a:chExt cx="1944212" cy="1349989"/>
          </a:xfrm>
          <a:solidFill>
            <a:srgbClr val="4CAF50"/>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38" name="群組 37"/>
          <p:cNvGrpSpPr/>
          <p:nvPr/>
        </p:nvGrpSpPr>
        <p:grpSpPr>
          <a:xfrm>
            <a:off x="690928" y="2995549"/>
            <a:ext cx="8006934" cy="3085289"/>
            <a:chOff x="690928" y="2995549"/>
            <a:chExt cx="8006934" cy="3085289"/>
          </a:xfrm>
        </p:grpSpPr>
        <p:sp>
          <p:nvSpPr>
            <p:cNvPr id="19" name="圓角矩形 18"/>
            <p:cNvSpPr/>
            <p:nvPr/>
          </p:nvSpPr>
          <p:spPr>
            <a:xfrm>
              <a:off x="698467" y="4635569"/>
              <a:ext cx="1662442"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39" name="圓角矩形 38"/>
            <p:cNvSpPr/>
            <p:nvPr/>
          </p:nvSpPr>
          <p:spPr>
            <a:xfrm>
              <a:off x="1251927" y="5510705"/>
              <a:ext cx="1461123"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0" name="圓角矩形 39"/>
            <p:cNvSpPr/>
            <p:nvPr/>
          </p:nvSpPr>
          <p:spPr>
            <a:xfrm>
              <a:off x="6111710" y="5570060"/>
              <a:ext cx="2048082"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1" name="圓角矩形 40"/>
            <p:cNvSpPr/>
            <p:nvPr/>
          </p:nvSpPr>
          <p:spPr>
            <a:xfrm>
              <a:off x="2884769" y="4966009"/>
              <a:ext cx="1687231"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2" name="圓角矩形 41"/>
            <p:cNvSpPr/>
            <p:nvPr/>
          </p:nvSpPr>
          <p:spPr>
            <a:xfrm>
              <a:off x="7179478" y="4617369"/>
              <a:ext cx="1488208"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3" name="圓角矩形 42"/>
            <p:cNvSpPr/>
            <p:nvPr/>
          </p:nvSpPr>
          <p:spPr>
            <a:xfrm>
              <a:off x="6320842" y="3947789"/>
              <a:ext cx="1491518"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4" name="圓角矩形 43"/>
            <p:cNvSpPr/>
            <p:nvPr/>
          </p:nvSpPr>
          <p:spPr>
            <a:xfrm>
              <a:off x="1075581" y="2995549"/>
              <a:ext cx="1686408"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a:off x="5095860" y="4946711"/>
              <a:ext cx="1648400"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8" name="圓角矩形 47"/>
            <p:cNvSpPr/>
            <p:nvPr/>
          </p:nvSpPr>
          <p:spPr>
            <a:xfrm>
              <a:off x="1523405" y="3824114"/>
              <a:ext cx="1450432"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52" name="圓角矩形 51"/>
            <p:cNvSpPr/>
            <p:nvPr/>
          </p:nvSpPr>
          <p:spPr>
            <a:xfrm>
              <a:off x="4330093" y="5564944"/>
              <a:ext cx="947223"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54" name="圓角矩形 53"/>
            <p:cNvSpPr/>
            <p:nvPr/>
          </p:nvSpPr>
          <p:spPr>
            <a:xfrm>
              <a:off x="4728265" y="2997622"/>
              <a:ext cx="1953226"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grpSp>
          <p:nvGrpSpPr>
            <p:cNvPr id="32783" name="群組 32782"/>
            <p:cNvGrpSpPr/>
            <p:nvPr/>
          </p:nvGrpSpPr>
          <p:grpSpPr>
            <a:xfrm>
              <a:off x="3693730" y="4196377"/>
              <a:ext cx="2031325" cy="510778"/>
              <a:chOff x="3693730" y="3967396"/>
              <a:chExt cx="2031325" cy="510778"/>
            </a:xfrm>
          </p:grpSpPr>
          <p:sp>
            <p:nvSpPr>
              <p:cNvPr id="45" name="圓角矩形 44"/>
              <p:cNvSpPr/>
              <p:nvPr/>
            </p:nvSpPr>
            <p:spPr>
              <a:xfrm>
                <a:off x="3704375" y="3967396"/>
                <a:ext cx="1956706"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C2185B"/>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693730" y="4011628"/>
                <a:ext cx="2031325"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4" name="矩形 3"/>
            <p:cNvSpPr/>
            <p:nvPr/>
          </p:nvSpPr>
          <p:spPr>
            <a:xfrm>
              <a:off x="5059542" y="4961863"/>
              <a:ext cx="172354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批判式思考</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nvGrpSpPr>
            <p:cNvPr id="32781" name="群組 32780"/>
            <p:cNvGrpSpPr/>
            <p:nvPr/>
          </p:nvGrpSpPr>
          <p:grpSpPr>
            <a:xfrm>
              <a:off x="7287339" y="3069638"/>
              <a:ext cx="947223" cy="510778"/>
              <a:chOff x="4050733" y="4181336"/>
              <a:chExt cx="947223" cy="510778"/>
            </a:xfrm>
          </p:grpSpPr>
          <p:sp>
            <p:nvSpPr>
              <p:cNvPr id="47" name="圓角矩形 46"/>
              <p:cNvSpPr/>
              <p:nvPr/>
            </p:nvSpPr>
            <p:spPr>
              <a:xfrm>
                <a:off x="4050733" y="4181336"/>
                <a:ext cx="947223"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C2185B"/>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131821" y="4226262"/>
                <a:ext cx="80021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創新</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6" name="矩形 5"/>
            <p:cNvSpPr/>
            <p:nvPr/>
          </p:nvSpPr>
          <p:spPr>
            <a:xfrm>
              <a:off x="1490871" y="3856379"/>
              <a:ext cx="1415772" cy="452753"/>
            </a:xfrm>
            <a:prstGeom prst="rect">
              <a:avLst/>
            </a:prstGeom>
          </p:spPr>
          <p:txBody>
            <a:bodyPr wrap="none">
              <a:spAutoFit/>
            </a:bodyPr>
            <a:lstStyle/>
            <a:p>
              <a:pPr>
                <a:lnSpc>
                  <a:spcPts val="3000"/>
                </a:lnSpc>
                <a:spcBef>
                  <a:spcPts val="0"/>
                </a:spcBef>
                <a:defRPr/>
              </a:pPr>
              <a:r>
                <a:rPr lang="zh-TW" altLang="en-US" sz="2400" b="1" dirty="0">
                  <a:solidFill>
                    <a:srgbClr val="C2185B"/>
                  </a:solidFill>
                  <a:latin typeface="Times New Roman" panose="02020603050405020304" pitchFamily="18" charset="0"/>
                  <a:ea typeface="微軟正黑體" pitchFamily="34" charset="-120"/>
                  <a:cs typeface="Times New Roman" panose="02020603050405020304" pitchFamily="18" charset="0"/>
                </a:rPr>
                <a:t>人際經營</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7" name="矩形 6"/>
            <p:cNvSpPr/>
            <p:nvPr/>
          </p:nvSpPr>
          <p:spPr>
            <a:xfrm>
              <a:off x="6396588" y="4002490"/>
              <a:ext cx="1415772"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協同合作</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8" name="矩形 7"/>
            <p:cNvSpPr/>
            <p:nvPr/>
          </p:nvSpPr>
          <p:spPr>
            <a:xfrm>
              <a:off x="1051803" y="2995990"/>
              <a:ext cx="1741182"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情緒智力</a:t>
              </a:r>
              <a:r>
                <a:rPr lang="en-US" altLang="zh-TW" sz="2400" b="1">
                  <a:solidFill>
                    <a:srgbClr val="C2185B"/>
                  </a:solidFill>
                  <a:latin typeface="Times New Roman" panose="02020603050405020304" pitchFamily="18" charset="0"/>
                  <a:ea typeface="微軟正黑體" pitchFamily="34" charset="-120"/>
                  <a:cs typeface="Times New Roman" panose="02020603050405020304" pitchFamily="18" charset="0"/>
                </a:rPr>
                <a:t>EI</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14" name="矩形 13"/>
            <p:cNvSpPr/>
            <p:nvPr/>
          </p:nvSpPr>
          <p:spPr>
            <a:xfrm>
              <a:off x="2848451" y="4992471"/>
              <a:ext cx="172354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判斷與決策</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15" name="矩形 14"/>
            <p:cNvSpPr/>
            <p:nvPr/>
          </p:nvSpPr>
          <p:spPr>
            <a:xfrm>
              <a:off x="6166715" y="5581036"/>
              <a:ext cx="2031325"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nvGrpSpPr>
            <p:cNvPr id="32782" name="群組 32781"/>
            <p:cNvGrpSpPr/>
            <p:nvPr/>
          </p:nvGrpSpPr>
          <p:grpSpPr>
            <a:xfrm>
              <a:off x="3496926" y="3238578"/>
              <a:ext cx="947223" cy="510778"/>
              <a:chOff x="4140011" y="2606046"/>
              <a:chExt cx="947223" cy="510778"/>
            </a:xfrm>
          </p:grpSpPr>
          <p:sp>
            <p:nvSpPr>
              <p:cNvPr id="53" name="圓角矩形 52"/>
              <p:cNvSpPr/>
              <p:nvPr/>
            </p:nvSpPr>
            <p:spPr>
              <a:xfrm>
                <a:off x="4140011" y="2606046"/>
                <a:ext cx="947223"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C2185B"/>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4211960" y="2636912"/>
                <a:ext cx="80021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協商</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17" name="矩形 16"/>
            <p:cNvSpPr/>
            <p:nvPr/>
          </p:nvSpPr>
          <p:spPr>
            <a:xfrm>
              <a:off x="690928" y="4650034"/>
              <a:ext cx="172354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認知靈活性</a:t>
              </a:r>
              <a:endParaRPr lang="en-US" altLang="zh-TW" sz="2400" b="1">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21" name="矩形 20"/>
            <p:cNvSpPr/>
            <p:nvPr/>
          </p:nvSpPr>
          <p:spPr>
            <a:xfrm>
              <a:off x="4413560" y="5581036"/>
              <a:ext cx="80021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自信</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18" name="矩形 17"/>
            <p:cNvSpPr/>
            <p:nvPr/>
          </p:nvSpPr>
          <p:spPr>
            <a:xfrm>
              <a:off x="4704501" y="3031656"/>
              <a:ext cx="2031325" cy="461665"/>
            </a:xfrm>
            <a:prstGeom prst="rect">
              <a:avLst/>
            </a:prstGeom>
          </p:spPr>
          <p:txBody>
            <a:bodyPr wrap="none">
              <a:spAutoFit/>
            </a:bodyPr>
            <a:lstStyle/>
            <a:p>
              <a:r>
                <a:rPr lang="zh-TW" altLang="en-US" sz="2400" b="1">
                  <a:solidFill>
                    <a:srgbClr val="C2185B"/>
                  </a:solidFill>
                  <a:latin typeface="微軟正黑體" panose="020B0604030504040204" pitchFamily="34" charset="-120"/>
                  <a:ea typeface="微軟正黑體" panose="020B0604030504040204" pitchFamily="34" charset="-120"/>
                </a:rPr>
                <a:t>文化的理解力</a:t>
              </a:r>
            </a:p>
          </p:txBody>
        </p:sp>
        <p:sp>
          <p:nvSpPr>
            <p:cNvPr id="23" name="矩形 22"/>
            <p:cNvSpPr/>
            <p:nvPr/>
          </p:nvSpPr>
          <p:spPr>
            <a:xfrm>
              <a:off x="7282090" y="4639376"/>
              <a:ext cx="1415772" cy="461665"/>
            </a:xfrm>
            <a:prstGeom prst="rect">
              <a:avLst/>
            </a:prstGeom>
          </p:spPr>
          <p:txBody>
            <a:bodyPr wrap="none">
              <a:spAutoFit/>
            </a:bodyPr>
            <a:lstStyle/>
            <a:p>
              <a:r>
                <a:rPr lang="zh-TW" altLang="en-US" sz="2400" b="1">
                  <a:solidFill>
                    <a:srgbClr val="C2185B"/>
                  </a:solidFill>
                  <a:latin typeface="微軟正黑體" panose="020B0604030504040204" pitchFamily="34" charset="-120"/>
                  <a:ea typeface="微軟正黑體" panose="020B0604030504040204" pitchFamily="34" charset="-120"/>
                </a:rPr>
                <a:t>數位能力</a:t>
              </a:r>
            </a:p>
          </p:txBody>
        </p:sp>
        <p:sp>
          <p:nvSpPr>
            <p:cNvPr id="24" name="矩形 23"/>
            <p:cNvSpPr/>
            <p:nvPr/>
          </p:nvSpPr>
          <p:spPr>
            <a:xfrm>
              <a:off x="1251927" y="5542580"/>
              <a:ext cx="1415772"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終身學習</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9" name="投影片編號版面配置區 8"/>
          <p:cNvSpPr>
            <a:spLocks noGrp="1"/>
          </p:cNvSpPr>
          <p:nvPr>
            <p:ph type="sldNum" sz="quarter" idx="12"/>
          </p:nvPr>
        </p:nvSpPr>
        <p:spPr/>
        <p:txBody>
          <a:bodyPr/>
          <a:lstStyle/>
          <a:p>
            <a:pPr>
              <a:defRPr/>
            </a:pPr>
            <a:fld id="{8598CAF7-0B11-4355-B351-D1350E429BEE}" type="slidenum">
              <a:rPr lang="zh-TW" altLang="en-US" smtClean="0"/>
              <a:pPr>
                <a:defRPr/>
              </a:pPr>
              <a:t>6</a:t>
            </a:fld>
            <a:endParaRPr lang="zh-TW" altLang="en-US"/>
          </a:p>
        </p:txBody>
      </p:sp>
      <p:sp>
        <p:nvSpPr>
          <p:cNvPr id="1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146" name="文字方塊 1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1-1-5</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148" name="矩形 147"/>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五</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、課程教學需要幫助學生面對未來</a:t>
            </a:r>
          </a:p>
        </p:txBody>
      </p:sp>
      <p:grpSp>
        <p:nvGrpSpPr>
          <p:cNvPr id="28" name="群組 27"/>
          <p:cNvGrpSpPr/>
          <p:nvPr/>
        </p:nvGrpSpPr>
        <p:grpSpPr>
          <a:xfrm rot="20051398" flipH="1">
            <a:off x="7160106" y="1314640"/>
            <a:ext cx="941926" cy="728844"/>
            <a:chOff x="2049906" y="1408631"/>
            <a:chExt cx="1559925" cy="1207041"/>
          </a:xfrm>
        </p:grpSpPr>
        <p:sp>
          <p:nvSpPr>
            <p:cNvPr id="11" name="圓角矩形 10"/>
            <p:cNvSpPr/>
            <p:nvPr/>
          </p:nvSpPr>
          <p:spPr>
            <a:xfrm>
              <a:off x="2315572" y="1693008"/>
              <a:ext cx="678900" cy="922664"/>
            </a:xfrm>
            <a:prstGeom prst="roundRect">
              <a:avLst/>
            </a:prstGeom>
            <a:solidFill>
              <a:srgbClr val="C00000"/>
            </a:solidFill>
            <a:ln w="38100" cap="rnd">
              <a:noFill/>
            </a:ln>
          </p:spPr>
          <p:txBody>
            <a:bodyPr rtlCol="0" anchor="ctr"/>
            <a:lstStyle/>
            <a:p>
              <a:pPr algn="ctr"/>
              <a:endParaRPr lang="zh-TW" altLang="en-US"/>
            </a:p>
          </p:txBody>
        </p:sp>
        <p:sp>
          <p:nvSpPr>
            <p:cNvPr id="13" name="手繪多邊形 12"/>
            <p:cNvSpPr/>
            <p:nvPr/>
          </p:nvSpPr>
          <p:spPr>
            <a:xfrm>
              <a:off x="2049906" y="1777460"/>
              <a:ext cx="297701" cy="552450"/>
            </a:xfrm>
            <a:custGeom>
              <a:avLst/>
              <a:gdLst>
                <a:gd name="connsiteX0" fmla="*/ 297701 w 297701"/>
                <a:gd name="connsiteY0" fmla="*/ 0 h 552450"/>
                <a:gd name="connsiteX1" fmla="*/ 31001 w 297701"/>
                <a:gd name="connsiteY1" fmla="*/ 66675 h 552450"/>
                <a:gd name="connsiteX2" fmla="*/ 31001 w 297701"/>
                <a:gd name="connsiteY2" fmla="*/ 314325 h 552450"/>
                <a:gd name="connsiteX3" fmla="*/ 259601 w 297701"/>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297701" h="552450">
                  <a:moveTo>
                    <a:pt x="297701" y="0"/>
                  </a:moveTo>
                  <a:cubicBezTo>
                    <a:pt x="186576" y="7144"/>
                    <a:pt x="75451" y="14288"/>
                    <a:pt x="31001" y="66675"/>
                  </a:cubicBezTo>
                  <a:cubicBezTo>
                    <a:pt x="-13449" y="119062"/>
                    <a:pt x="-7099" y="233363"/>
                    <a:pt x="31001" y="314325"/>
                  </a:cubicBezTo>
                  <a:cubicBezTo>
                    <a:pt x="69101" y="395288"/>
                    <a:pt x="164351" y="473869"/>
                    <a:pt x="259601" y="552450"/>
                  </a:cubicBezTo>
                </a:path>
              </a:pathLst>
            </a:custGeom>
            <a:noFill/>
            <a:ln w="76200" cap="rnd">
              <a:solidFill>
                <a:srgbClr val="C00000"/>
              </a:solidFill>
            </a:ln>
          </p:spPr>
          <p:txBody>
            <a:bodyPr rtlCol="0" anchor="ctr"/>
            <a:lstStyle/>
            <a:p>
              <a:pPr algn="ctr"/>
              <a:endParaRPr lang="zh-TW" altLang="en-US"/>
            </a:p>
          </p:txBody>
        </p:sp>
        <p:sp>
          <p:nvSpPr>
            <p:cNvPr id="22" name="手繪多邊形 21"/>
            <p:cNvSpPr/>
            <p:nvPr/>
          </p:nvSpPr>
          <p:spPr>
            <a:xfrm>
              <a:off x="2360909" y="1408631"/>
              <a:ext cx="543639" cy="360638"/>
            </a:xfrm>
            <a:custGeom>
              <a:avLst/>
              <a:gdLst>
                <a:gd name="connsiteX0" fmla="*/ 0 w 609600"/>
                <a:gd name="connsiteY0" fmla="*/ 362608 h 372133"/>
                <a:gd name="connsiteX1" fmla="*/ 133350 w 609600"/>
                <a:gd name="connsiteY1" fmla="*/ 76858 h 372133"/>
                <a:gd name="connsiteX2" fmla="*/ 323850 w 609600"/>
                <a:gd name="connsiteY2" fmla="*/ 658 h 372133"/>
                <a:gd name="connsiteX3" fmla="*/ 504825 w 609600"/>
                <a:gd name="connsiteY3" fmla="*/ 105433 h 372133"/>
                <a:gd name="connsiteX4" fmla="*/ 609600 w 609600"/>
                <a:gd name="connsiteY4" fmla="*/ 372133 h 37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72133">
                  <a:moveTo>
                    <a:pt x="0" y="362608"/>
                  </a:moveTo>
                  <a:cubicBezTo>
                    <a:pt x="39687" y="249895"/>
                    <a:pt x="79375" y="137183"/>
                    <a:pt x="133350" y="76858"/>
                  </a:cubicBezTo>
                  <a:cubicBezTo>
                    <a:pt x="187325" y="16533"/>
                    <a:pt x="261938" y="-4105"/>
                    <a:pt x="323850" y="658"/>
                  </a:cubicBezTo>
                  <a:cubicBezTo>
                    <a:pt x="385763" y="5420"/>
                    <a:pt x="457200" y="43520"/>
                    <a:pt x="504825" y="105433"/>
                  </a:cubicBezTo>
                  <a:cubicBezTo>
                    <a:pt x="552450" y="167346"/>
                    <a:pt x="581025" y="269739"/>
                    <a:pt x="609600" y="372133"/>
                  </a:cubicBezTo>
                </a:path>
              </a:pathLst>
            </a:custGeom>
            <a:noFill/>
            <a:ln w="76200" cap="rnd">
              <a:solidFill>
                <a:srgbClr val="C00000"/>
              </a:solidFill>
            </a:ln>
          </p:spPr>
          <p:txBody>
            <a:bodyPr rtlCol="0" anchor="ctr"/>
            <a:lstStyle/>
            <a:p>
              <a:pPr algn="ctr"/>
              <a:endParaRPr lang="zh-TW" altLang="en-US"/>
            </a:p>
          </p:txBody>
        </p:sp>
        <p:cxnSp>
          <p:nvCxnSpPr>
            <p:cNvPr id="26" name="直線接點 25"/>
            <p:cNvCxnSpPr/>
            <p:nvPr/>
          </p:nvCxnSpPr>
          <p:spPr>
            <a:xfrm flipV="1">
              <a:off x="2845935" y="2038845"/>
              <a:ext cx="519839" cy="401979"/>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手繪多邊形 26"/>
            <p:cNvSpPr/>
            <p:nvPr/>
          </p:nvSpPr>
          <p:spPr>
            <a:xfrm>
              <a:off x="3228831" y="1742310"/>
              <a:ext cx="381000" cy="389578"/>
            </a:xfrm>
            <a:custGeom>
              <a:avLst/>
              <a:gdLst>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89578">
                  <a:moveTo>
                    <a:pt x="47625" y="0"/>
                  </a:moveTo>
                  <a:cubicBezTo>
                    <a:pt x="17453" y="25400"/>
                    <a:pt x="4437" y="39362"/>
                    <a:pt x="0" y="76200"/>
                  </a:cubicBezTo>
                  <a:lnTo>
                    <a:pt x="38100" y="285750"/>
                  </a:lnTo>
                  <a:lnTo>
                    <a:pt x="134297" y="364810"/>
                  </a:lnTo>
                  <a:cubicBezTo>
                    <a:pt x="206059" y="381644"/>
                    <a:pt x="272103" y="381322"/>
                    <a:pt x="341006" y="389578"/>
                  </a:cubicBezTo>
                  <a:cubicBezTo>
                    <a:pt x="354337" y="367669"/>
                    <a:pt x="376247" y="357197"/>
                    <a:pt x="381000" y="323850"/>
                  </a:cubicBezTo>
                  <a:lnTo>
                    <a:pt x="47625" y="0"/>
                  </a:lnTo>
                  <a:close/>
                </a:path>
              </a:pathLst>
            </a:custGeom>
            <a:solidFill>
              <a:srgbClr val="C00000"/>
            </a:solidFill>
            <a:ln w="38100" cap="rnd">
              <a:noFill/>
            </a:ln>
          </p:spPr>
          <p:txBody>
            <a:bodyPr rtlCol="0" anchor="ctr"/>
            <a:lstStyle/>
            <a:p>
              <a:pPr algn="ctr"/>
              <a:endParaRPr lang="zh-TW" altLang="en-US"/>
            </a:p>
          </p:txBody>
        </p:sp>
      </p:grpSp>
      <p:grpSp>
        <p:nvGrpSpPr>
          <p:cNvPr id="32" name="群組 31"/>
          <p:cNvGrpSpPr/>
          <p:nvPr/>
        </p:nvGrpSpPr>
        <p:grpSpPr>
          <a:xfrm flipH="1">
            <a:off x="6385282" y="1526701"/>
            <a:ext cx="769481" cy="677953"/>
            <a:chOff x="2248224" y="1623018"/>
            <a:chExt cx="818701" cy="844020"/>
          </a:xfrm>
        </p:grpSpPr>
        <p:sp>
          <p:nvSpPr>
            <p:cNvPr id="31" name="手繪多邊形 30"/>
            <p:cNvSpPr/>
            <p:nvPr/>
          </p:nvSpPr>
          <p:spPr>
            <a:xfrm rot="559344">
              <a:off x="2248224" y="2059425"/>
              <a:ext cx="628650" cy="407613"/>
            </a:xfrm>
            <a:custGeom>
              <a:avLst/>
              <a:gdLst>
                <a:gd name="connsiteX0" fmla="*/ 0 w 628650"/>
                <a:gd name="connsiteY0" fmla="*/ 17088 h 407613"/>
                <a:gd name="connsiteX1" fmla="*/ 352425 w 628650"/>
                <a:gd name="connsiteY1" fmla="*/ 45663 h 407613"/>
                <a:gd name="connsiteX2" fmla="*/ 628650 w 628650"/>
                <a:gd name="connsiteY2" fmla="*/ 407613 h 407613"/>
              </a:gdLst>
              <a:ahLst/>
              <a:cxnLst>
                <a:cxn ang="0">
                  <a:pos x="connsiteX0" y="connsiteY0"/>
                </a:cxn>
                <a:cxn ang="0">
                  <a:pos x="connsiteX1" y="connsiteY1"/>
                </a:cxn>
                <a:cxn ang="0">
                  <a:pos x="connsiteX2" y="connsiteY2"/>
                </a:cxn>
              </a:cxnLst>
              <a:rect l="l" t="t" r="r" b="b"/>
              <a:pathLst>
                <a:path w="628650" h="407613">
                  <a:moveTo>
                    <a:pt x="0" y="17088"/>
                  </a:moveTo>
                  <a:cubicBezTo>
                    <a:pt x="123825" y="-1168"/>
                    <a:pt x="247650" y="-19424"/>
                    <a:pt x="352425" y="45663"/>
                  </a:cubicBezTo>
                  <a:cubicBezTo>
                    <a:pt x="457200" y="110750"/>
                    <a:pt x="542925" y="259181"/>
                    <a:pt x="628650" y="407613"/>
                  </a:cubicBezTo>
                </a:path>
              </a:pathLst>
            </a:custGeom>
            <a:noFill/>
            <a:ln w="38100" cap="rnd">
              <a:solidFill>
                <a:srgbClr val="1976D2"/>
              </a:solidFill>
              <a:prstDash val="sysDash"/>
            </a:ln>
          </p:spPr>
          <p:txBody>
            <a:bodyPr rtlCol="0" anchor="ctr"/>
            <a:lstStyle/>
            <a:p>
              <a:pPr algn="ctr"/>
              <a:endParaRPr lang="zh-TW" altLang="en-US"/>
            </a:p>
          </p:txBody>
        </p:sp>
        <p:sp>
          <p:nvSpPr>
            <p:cNvPr id="209" name="手繪多邊形 208"/>
            <p:cNvSpPr/>
            <p:nvPr/>
          </p:nvSpPr>
          <p:spPr>
            <a:xfrm>
              <a:off x="2286000" y="1850192"/>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sp>
          <p:nvSpPr>
            <p:cNvPr id="210" name="手繪多邊形 209"/>
            <p:cNvSpPr/>
            <p:nvPr/>
          </p:nvSpPr>
          <p:spPr>
            <a:xfrm rot="21086145">
              <a:off x="2343025" y="1623018"/>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grpSp>
    </p:spTree>
    <p:extLst>
      <p:ext uri="{BB962C8B-B14F-4D97-AF65-F5344CB8AC3E}">
        <p14:creationId xmlns:p14="http://schemas.microsoft.com/office/powerpoint/2010/main" val="38583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500"/>
                                        <p:tgtEl>
                                          <p:spTgt spid="34"/>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800"/>
                                        <p:tgtEl>
                                          <p:spTgt spid="38"/>
                                        </p:tgtEl>
                                      </p:cBhvr>
                                    </p:animEffect>
                                  </p:childTnLst>
                                </p:cTn>
                              </p:par>
                            </p:childTnLst>
                          </p:cTn>
                        </p:par>
                        <p:par>
                          <p:cTn id="16" fill="hold">
                            <p:stCondLst>
                              <p:cond delay="38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43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7</a:t>
            </a:fld>
            <a:endParaRPr lang="zh-TW" altLang="en-US"/>
          </a:p>
        </p:txBody>
      </p:sp>
      <p:sp>
        <p:nvSpPr>
          <p:cNvPr id="127" name="文字方塊 12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二、教育現場與課程改革的需求</a:t>
            </a:r>
          </a:p>
        </p:txBody>
      </p:sp>
    </p:spTree>
    <p:extLst>
      <p:ext uri="{BB962C8B-B14F-4D97-AF65-F5344CB8AC3E}">
        <p14:creationId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51" name="文字方塊 5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506</TotalTime>
  <Words>5757</Words>
  <Application>Microsoft Office PowerPoint</Application>
  <PresentationFormat>如螢幕大小 (4:3)</PresentationFormat>
  <Paragraphs>704</Paragraphs>
  <Slides>33</Slides>
  <Notes>33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33</vt:i4>
      </vt:variant>
    </vt:vector>
  </HeadingPairs>
  <TitlesOfParts>
    <vt:vector size="42" baseType="lpstr">
      <vt:lpstr>微軟正黑體</vt:lpstr>
      <vt:lpstr>微軟正黑體</vt:lpstr>
      <vt:lpstr>新細明體</vt:lpstr>
      <vt:lpstr>標楷體</vt:lpstr>
      <vt:lpstr>Arial</vt:lpstr>
      <vt:lpstr>Arial Black</vt:lpstr>
      <vt:lpstr>Calibri</vt:lpstr>
      <vt:lpstr>Times New Roman</vt:lpstr>
      <vt:lpstr>Office 佈景主題</vt:lpstr>
      <vt:lpstr>PowerPoint 簡報</vt:lpstr>
      <vt:lpstr>PowerPoint 簡報</vt:lpstr>
      <vt:lpstr>一、為何要研修新課綱？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62</cp:revision>
  <dcterms:modified xsi:type="dcterms:W3CDTF">2021-09-14T00:42:46Z</dcterms:modified>
</cp:coreProperties>
</file>