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78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  <p:sldId id="269" r:id="rId15"/>
    <p:sldId id="258" r:id="rId16"/>
    <p:sldId id="279" r:id="rId17"/>
    <p:sldId id="280" r:id="rId18"/>
    <p:sldId id="276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mbria"/>
        <a:ea typeface="Cambria"/>
        <a:cs typeface="Cambria"/>
        <a:sym typeface="Cambri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mbria"/>
          <a:ea typeface="Cambria"/>
          <a:cs typeface="Cambri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Calibri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charset="0"/>
              </a:defRPr>
            </a:lvl9pPr>
          </a:lstStyle>
          <a:p>
            <a:fld id="{93D6A7E5-11FA-4768-AD6E-875F6CF29C5E}" type="slidenum">
              <a:rPr lang="en-US" altLang="zh-TW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zh-TW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363046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投影片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251519" y="2130425"/>
            <a:ext cx="4536506" cy="147002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251519" y="3886200"/>
            <a:ext cx="4536506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Tx/>
              <a:buFontTx/>
              <a:buNone/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>
              <a:buFontTx/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>
              <a:buFontTx/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>
              <a:buFontTx/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>
              <a:buFontTx/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大標題文字"/>
          <p:cNvSpPr txBox="1">
            <a:spLocks noGrp="1"/>
          </p:cNvSpPr>
          <p:nvPr>
            <p:ph type="title"/>
          </p:nvPr>
        </p:nvSpPr>
        <p:spPr>
          <a:xfrm>
            <a:off x="2052479" y="274638"/>
            <a:ext cx="6840002" cy="634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大標題文字"/>
          <p:cNvSpPr txBox="1">
            <a:spLocks noGrp="1"/>
          </p:cNvSpPr>
          <p:nvPr>
            <p:ph type="title"/>
          </p:nvPr>
        </p:nvSpPr>
        <p:spPr>
          <a:xfrm>
            <a:off x="1547663" y="274638"/>
            <a:ext cx="7344817" cy="6340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000">
                <a:solidFill>
                  <a:srgbClr val="FF0000"/>
                </a:solidFill>
                <a:latin typeface="Lantinghei TC Heavy"/>
                <a:ea typeface="Lantinghei TC Heavy"/>
                <a:cs typeface="Lantinghei TC Heavy"/>
                <a:sym typeface="Lantinghei TC Heavy"/>
              </a:defRPr>
            </a:lvl1pPr>
          </a:lstStyle>
          <a:p>
            <a:r>
              <a:t>大標題文字</a:t>
            </a:r>
          </a:p>
        </p:txBody>
      </p:sp>
      <p:sp>
        <p:nvSpPr>
          <p:cNvPr id="36" name="內文層級一…"/>
          <p:cNvSpPr txBox="1">
            <a:spLocks noGrp="1"/>
          </p:cNvSpPr>
          <p:nvPr>
            <p:ph type="body" idx="1"/>
          </p:nvPr>
        </p:nvSpPr>
        <p:spPr>
          <a:xfrm>
            <a:off x="1547663" y="980728"/>
            <a:ext cx="7344817" cy="514543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  <a:lvl2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2pPr>
            <a:lvl3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3pPr>
            <a:lvl4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4pPr>
            <a:lvl5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大標題文字"/>
          <p:cNvSpPr txBox="1">
            <a:spLocks noGrp="1"/>
          </p:cNvSpPr>
          <p:nvPr>
            <p:ph type="title"/>
          </p:nvPr>
        </p:nvSpPr>
        <p:spPr>
          <a:xfrm>
            <a:off x="1547663" y="274638"/>
            <a:ext cx="7344817" cy="70609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2800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大標題文字</a:t>
            </a:r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副標題 3"/>
          <p:cNvSpPr txBox="1">
            <a:spLocks noGrp="1"/>
          </p:cNvSpPr>
          <p:nvPr>
            <p:ph type="body" sz="quarter" idx="1"/>
          </p:nvPr>
        </p:nvSpPr>
        <p:spPr>
          <a:xfrm>
            <a:off x="0" y="3644900"/>
            <a:ext cx="5292725" cy="1871664"/>
          </a:xfrm>
          <a:prstGeom prst="rect">
            <a:avLst/>
          </a:prstGeom>
        </p:spPr>
        <p:txBody>
          <a:bodyPr anchor="ctr"/>
          <a:lstStyle/>
          <a:p>
            <a:pPr algn="ctr" defTabSz="694944">
              <a:lnSpc>
                <a:spcPct val="80000"/>
              </a:lnSpc>
              <a:spcBef>
                <a:spcPts val="500"/>
              </a:spcBef>
              <a:defRPr sz="2128" b="1">
                <a:solidFill>
                  <a:srgbClr val="FFFFFF"/>
                </a:solidFill>
              </a:defRPr>
            </a:pPr>
            <a:r>
              <a:rPr dirty="0" err="1"/>
              <a:t>中國人壽</a:t>
            </a:r>
            <a:r>
              <a:rPr dirty="0"/>
              <a:t> </a:t>
            </a:r>
            <a:r>
              <a:rPr lang="zh-TW" altLang="en-US" dirty="0"/>
              <a:t>業務主任</a:t>
            </a:r>
            <a:endParaRPr dirty="0"/>
          </a:p>
          <a:p>
            <a:pPr algn="ctr" defTabSz="694944">
              <a:lnSpc>
                <a:spcPct val="80000"/>
              </a:lnSpc>
              <a:spcBef>
                <a:spcPts val="500"/>
              </a:spcBef>
              <a:defRPr sz="2128" b="1">
                <a:solidFill>
                  <a:srgbClr val="FFFFFF"/>
                </a:solidFill>
              </a:defRPr>
            </a:pPr>
            <a:r>
              <a:rPr lang="zh-TW" altLang="en-US" dirty="0"/>
              <a:t>林佳宜 </a:t>
            </a:r>
            <a:r>
              <a:rPr lang="en-US" altLang="zh-TW" dirty="0"/>
              <a:t>0925158570</a:t>
            </a:r>
            <a:endParaRPr dirty="0"/>
          </a:p>
          <a:p>
            <a:pPr algn="ctr" defTabSz="694944">
              <a:lnSpc>
                <a:spcPct val="80000"/>
              </a:lnSpc>
              <a:spcBef>
                <a:spcPts val="500"/>
              </a:spcBef>
              <a:defRPr sz="2128" b="1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5" name="標題 2"/>
          <p:cNvSpPr txBox="1">
            <a:spLocks noGrp="1"/>
          </p:cNvSpPr>
          <p:nvPr>
            <p:ph type="title"/>
          </p:nvPr>
        </p:nvSpPr>
        <p:spPr>
          <a:xfrm>
            <a:off x="0" y="1125537"/>
            <a:ext cx="5191125" cy="1860551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ts val="5500"/>
              </a:lnSpc>
              <a:spcBef>
                <a:spcPts val="600"/>
              </a:spcBef>
              <a:defRPr sz="6000" b="1">
                <a:solidFill>
                  <a:srgbClr val="FFFF00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</a:defRPr>
            </a:pPr>
            <a:r>
              <a:t>《闔家安康》</a:t>
            </a:r>
            <a:br/>
            <a:r>
              <a:rPr sz="3200">
                <a:solidFill>
                  <a:srgbClr val="FFFFFF"/>
                </a:solidFill>
              </a:rPr>
              <a:t>全國公教員工團體意外保險</a:t>
            </a:r>
          </a:p>
        </p:txBody>
      </p:sp>
      <p:sp>
        <p:nvSpPr>
          <p:cNvPr id="56" name="文字方塊 5"/>
          <p:cNvSpPr txBox="1"/>
          <p:nvPr/>
        </p:nvSpPr>
        <p:spPr>
          <a:xfrm>
            <a:off x="6202045" y="3460750"/>
            <a:ext cx="2356486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FF0000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闔家安康.智慧客服</a:t>
            </a:r>
          </a:p>
        </p:txBody>
      </p:sp>
      <p:pic>
        <p:nvPicPr>
          <p:cNvPr id="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6325" y="1268412"/>
            <a:ext cx="2247900" cy="2193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標題 3"/>
          <p:cNvSpPr txBox="1">
            <a:spLocks noGrp="1"/>
          </p:cNvSpPr>
          <p:nvPr>
            <p:ph type="title"/>
          </p:nvPr>
        </p:nvSpPr>
        <p:spPr>
          <a:xfrm>
            <a:off x="1331912" y="476250"/>
            <a:ext cx="7524751" cy="633414"/>
          </a:xfrm>
          <a:prstGeom prst="rect">
            <a:avLst/>
          </a:prstGeom>
        </p:spPr>
        <p:txBody>
          <a:bodyPr/>
          <a:lstStyle/>
          <a:p>
            <a:pPr defTabSz="640079">
              <a:defRPr sz="308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保障生效日&amp;對應保費費率表</a:t>
            </a:r>
          </a:p>
        </p:txBody>
      </p:sp>
      <p:pic>
        <p:nvPicPr>
          <p:cNvPr id="100" name="截圖 2023-03-20 下午8.49.46.png" descr="截圖 2023-03-20 下午8.49.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721" y="2295816"/>
            <a:ext cx="8850558" cy="3737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68681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標題 3"/>
          <p:cNvSpPr txBox="1">
            <a:spLocks noGrp="1"/>
          </p:cNvSpPr>
          <p:nvPr>
            <p:ph type="title"/>
          </p:nvPr>
        </p:nvSpPr>
        <p:spPr>
          <a:xfrm>
            <a:off x="1331912" y="476250"/>
            <a:ext cx="7524751" cy="633414"/>
          </a:xfrm>
          <a:prstGeom prst="rect">
            <a:avLst/>
          </a:prstGeom>
        </p:spPr>
        <p:txBody>
          <a:bodyPr/>
          <a:lstStyle/>
          <a:p>
            <a:pPr defTabSz="640079">
              <a:defRPr sz="3080" b="1">
                <a:latin typeface="微軟正黑體"/>
                <a:ea typeface="微軟正黑體"/>
                <a:cs typeface="微軟正黑體"/>
                <a:sym typeface="微軟正黑體"/>
              </a:defRPr>
            </a:pPr>
            <a:r>
              <a:t>保障生效日&amp;對應保費費率表</a:t>
            </a:r>
          </a:p>
        </p:txBody>
      </p:sp>
      <p:pic>
        <p:nvPicPr>
          <p:cNvPr id="103" name="截圖 2023-03-20 下午8.50.06.png" descr="截圖 2023-03-20 下午8.50.0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236" y="2368858"/>
            <a:ext cx="9144001" cy="3699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41389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標題 1"/>
          <p:cNvSpPr txBox="1">
            <a:spLocks noGrp="1"/>
          </p:cNvSpPr>
          <p:nvPr>
            <p:ph type="title"/>
          </p:nvPr>
        </p:nvSpPr>
        <p:spPr>
          <a:xfrm>
            <a:off x="1547812" y="274638"/>
            <a:ext cx="7345362" cy="633413"/>
          </a:xfrm>
          <a:prstGeom prst="rect">
            <a:avLst/>
          </a:prstGeom>
        </p:spPr>
        <p:txBody>
          <a:bodyPr/>
          <a:lstStyle/>
          <a:p>
            <a:pPr defTabSz="722376">
              <a:defRPr sz="3160"/>
            </a:pPr>
            <a:endParaRPr/>
          </a:p>
        </p:txBody>
      </p:sp>
      <p:pic>
        <p:nvPicPr>
          <p:cNvPr id="106" name="內容版面配置區 3" descr="內容版面配置區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7325" y="0"/>
            <a:ext cx="768667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矩形 5"/>
          <p:cNvSpPr/>
          <p:nvPr/>
        </p:nvSpPr>
        <p:spPr>
          <a:xfrm>
            <a:off x="0" y="5514975"/>
            <a:ext cx="9144000" cy="3619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/>
              <a:ea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398392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標題 1"/>
          <p:cNvSpPr txBox="1">
            <a:spLocks noGrp="1"/>
          </p:cNvSpPr>
          <p:nvPr>
            <p:ph type="title"/>
          </p:nvPr>
        </p:nvSpPr>
        <p:spPr>
          <a:xfrm>
            <a:off x="1547812" y="274638"/>
            <a:ext cx="7345362" cy="633413"/>
          </a:xfrm>
          <a:prstGeom prst="rect">
            <a:avLst/>
          </a:prstGeom>
        </p:spPr>
        <p:txBody>
          <a:bodyPr/>
          <a:lstStyle/>
          <a:p>
            <a:pPr defTabSz="722376">
              <a:defRPr sz="3160"/>
            </a:pPr>
            <a:endParaRPr/>
          </a:p>
        </p:txBody>
      </p:sp>
      <p:pic>
        <p:nvPicPr>
          <p:cNvPr id="110" name="內容版面配置區 3" descr="內容版面配置區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8437" y="0"/>
            <a:ext cx="76755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43675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9250" y="0"/>
            <a:ext cx="752475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990"/>
            <a:ext cx="9144000" cy="47220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_0277 2.JPG" descr="IMG_0277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15" y="243748"/>
            <a:ext cx="6343508" cy="846182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矩形"/>
          <p:cNvSpPr/>
          <p:nvPr/>
        </p:nvSpPr>
        <p:spPr>
          <a:xfrm>
            <a:off x="5615355" y="5668461"/>
            <a:ext cx="896083" cy="369382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endParaRPr sz="2215"/>
          </a:p>
        </p:txBody>
      </p:sp>
      <p:sp>
        <p:nvSpPr>
          <p:cNvPr id="181" name="矩形"/>
          <p:cNvSpPr/>
          <p:nvPr/>
        </p:nvSpPr>
        <p:spPr>
          <a:xfrm>
            <a:off x="6201508" y="2210154"/>
            <a:ext cx="896083" cy="369382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0" tIns="0" rIns="0" bIns="0"/>
          <a:lstStyle/>
          <a:p>
            <a:endParaRPr sz="2215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CF49DB6-14C9-43B0-94B7-3FC505315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656"/>
            <a:ext cx="9144000" cy="2795129"/>
          </a:xfrm>
          <a:prstGeom prst="rect">
            <a:avLst/>
          </a:prstGeom>
        </p:spPr>
      </p:pic>
      <p:sp>
        <p:nvSpPr>
          <p:cNvPr id="197" name="Rectangle 16"/>
          <p:cNvSpPr txBox="1">
            <a:spLocks noGrp="1"/>
          </p:cNvSpPr>
          <p:nvPr>
            <p:ph type="sldNum" sz="quarter" idx="2"/>
          </p:nvPr>
        </p:nvSpPr>
        <p:spPr>
          <a:xfrm>
            <a:off x="8641419" y="6143153"/>
            <a:ext cx="177291" cy="27699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98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89" y="263769"/>
            <a:ext cx="8508024" cy="175846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中國人壽－…"/>
          <p:cNvSpPr txBox="1"/>
          <p:nvPr/>
        </p:nvSpPr>
        <p:spPr>
          <a:xfrm>
            <a:off x="815334" y="396713"/>
            <a:ext cx="6678379" cy="131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202" rIns="42202">
            <a:spAutoFit/>
          </a:bodyPr>
          <a:lstStyle/>
          <a:p>
            <a:pPr algn="ctr">
              <a:defRPr sz="4300">
                <a:solidFill>
                  <a:srgbClr val="FF2600"/>
                </a:solidFill>
              </a:defRPr>
            </a:pPr>
            <a:r>
              <a:rPr sz="3969" dirty="0" err="1"/>
              <a:t>中國人壽</a:t>
            </a:r>
            <a:endParaRPr sz="3969" dirty="0"/>
          </a:p>
          <a:p>
            <a:pPr algn="ctr">
              <a:defRPr sz="4300">
                <a:solidFill>
                  <a:srgbClr val="FF2600"/>
                </a:solidFill>
              </a:defRPr>
            </a:pPr>
            <a:r>
              <a:rPr sz="3969" dirty="0" err="1"/>
              <a:t>公教終身壽險+副本實支實付</a:t>
            </a:r>
            <a:endParaRPr sz="3969" dirty="0"/>
          </a:p>
        </p:txBody>
      </p:sp>
      <p:sp>
        <p:nvSpPr>
          <p:cNvPr id="200" name="以30歲男性為例－方案一"/>
          <p:cNvSpPr txBox="1"/>
          <p:nvPr/>
        </p:nvSpPr>
        <p:spPr>
          <a:xfrm>
            <a:off x="2356447" y="1538301"/>
            <a:ext cx="336497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202" rIns="42202">
            <a:spAutoFit/>
          </a:bodyPr>
          <a:lstStyle>
            <a:lvl1pPr>
              <a:defRPr sz="3900">
                <a:solidFill>
                  <a:srgbClr val="FF2600"/>
                </a:solidFill>
              </a:defRPr>
            </a:lvl1pPr>
          </a:lstStyle>
          <a:p>
            <a:r>
              <a:rPr sz="3600" dirty="0"/>
              <a:t>以30歲男性為例</a:t>
            </a:r>
          </a:p>
        </p:txBody>
      </p:sp>
      <p:sp>
        <p:nvSpPr>
          <p:cNvPr id="201" name="平均一個月582元"/>
          <p:cNvSpPr txBox="1"/>
          <p:nvPr/>
        </p:nvSpPr>
        <p:spPr>
          <a:xfrm>
            <a:off x="5955497" y="4399627"/>
            <a:ext cx="3076432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202" rIns="42202">
            <a:spAutoFit/>
          </a:bodyPr>
          <a:lstStyle/>
          <a:p>
            <a:pPr>
              <a:defRPr sz="3700">
                <a:solidFill>
                  <a:srgbClr val="FF2600"/>
                </a:solidFill>
              </a:defRPr>
            </a:pPr>
            <a:r>
              <a:rPr sz="3000" b="1" dirty="0"/>
              <a:t>平均一個月</a:t>
            </a:r>
            <a:r>
              <a:rPr lang="en-US" altLang="zh-TW" sz="3000" b="1" dirty="0">
                <a:solidFill>
                  <a:srgbClr val="0433FF"/>
                </a:solidFill>
              </a:rPr>
              <a:t>630</a:t>
            </a:r>
            <a:r>
              <a:rPr sz="3000" b="1" dirty="0"/>
              <a:t>元</a:t>
            </a:r>
          </a:p>
        </p:txBody>
      </p:sp>
      <p:sp>
        <p:nvSpPr>
          <p:cNvPr id="202" name="續保至80歲"/>
          <p:cNvSpPr txBox="1"/>
          <p:nvPr/>
        </p:nvSpPr>
        <p:spPr>
          <a:xfrm>
            <a:off x="7406041" y="3373976"/>
            <a:ext cx="154716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202" rIns="42202">
            <a:spAutoFit/>
          </a:bodyPr>
          <a:lstStyle>
            <a:lvl1pPr>
              <a:defRPr sz="2500">
                <a:solidFill>
                  <a:srgbClr val="FF2600"/>
                </a:solidFill>
              </a:defRPr>
            </a:lvl1pPr>
          </a:lstStyle>
          <a:p>
            <a:r>
              <a:rPr sz="2200" b="1" dirty="0"/>
              <a:t>續保至80歲</a:t>
            </a:r>
          </a:p>
        </p:txBody>
      </p:sp>
      <p:sp>
        <p:nvSpPr>
          <p:cNvPr id="203" name="終身壽險10萬保障…"/>
          <p:cNvSpPr txBox="1"/>
          <p:nvPr/>
        </p:nvSpPr>
        <p:spPr>
          <a:xfrm>
            <a:off x="462878" y="4606785"/>
            <a:ext cx="8363135" cy="1668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2202" rIns="42202">
            <a:spAutoFit/>
          </a:bodyPr>
          <a:lstStyle/>
          <a:p>
            <a:pPr>
              <a:defRPr sz="3700">
                <a:solidFill>
                  <a:srgbClr val="FF2600"/>
                </a:solidFill>
              </a:defRPr>
            </a:pPr>
            <a:r>
              <a:rPr sz="3415" dirty="0"/>
              <a:t>終身壽險</a:t>
            </a:r>
            <a:r>
              <a:rPr sz="3415" dirty="0">
                <a:solidFill>
                  <a:srgbClr val="0433FF"/>
                </a:solidFill>
              </a:rPr>
              <a:t>10萬</a:t>
            </a:r>
            <a:r>
              <a:rPr lang="zh-TW" altLang="en-US" sz="3415" dirty="0"/>
              <a:t>保障</a:t>
            </a:r>
            <a:endParaRPr sz="3415" dirty="0"/>
          </a:p>
          <a:p>
            <a:pPr>
              <a:defRPr sz="3700">
                <a:solidFill>
                  <a:srgbClr val="FF2600"/>
                </a:solidFill>
              </a:defRPr>
            </a:pPr>
            <a:r>
              <a:rPr sz="3415" dirty="0"/>
              <a:t>住院一天</a:t>
            </a:r>
            <a:r>
              <a:rPr lang="en-US" altLang="zh-TW" sz="3415" dirty="0">
                <a:solidFill>
                  <a:srgbClr val="0433FF"/>
                </a:solidFill>
              </a:rPr>
              <a:t>2</a:t>
            </a:r>
            <a:r>
              <a:rPr sz="3415" dirty="0">
                <a:solidFill>
                  <a:srgbClr val="0433FF"/>
                </a:solidFill>
              </a:rPr>
              <a:t>000元</a:t>
            </a:r>
            <a:r>
              <a:rPr sz="3415" dirty="0"/>
              <a:t>/住院實支實付</a:t>
            </a:r>
            <a:r>
              <a:rPr lang="en-US" altLang="zh-TW" sz="3415" dirty="0">
                <a:solidFill>
                  <a:srgbClr val="0433FF"/>
                </a:solidFill>
              </a:rPr>
              <a:t>20</a:t>
            </a:r>
            <a:r>
              <a:rPr sz="3415" dirty="0">
                <a:solidFill>
                  <a:srgbClr val="0433FF"/>
                </a:solidFill>
              </a:rPr>
              <a:t>萬</a:t>
            </a:r>
            <a:r>
              <a:rPr sz="3415" dirty="0"/>
              <a:t>至</a:t>
            </a:r>
            <a:r>
              <a:rPr lang="en-US" altLang="zh-TW" sz="3415" dirty="0">
                <a:solidFill>
                  <a:srgbClr val="0433FF"/>
                </a:solidFill>
              </a:rPr>
              <a:t>60</a:t>
            </a:r>
            <a:r>
              <a:rPr sz="3415" dirty="0">
                <a:solidFill>
                  <a:srgbClr val="0433FF"/>
                </a:solidFill>
              </a:rPr>
              <a:t>萬</a:t>
            </a:r>
          </a:p>
          <a:p>
            <a:pPr>
              <a:defRPr sz="3700">
                <a:solidFill>
                  <a:srgbClr val="FF2600"/>
                </a:solidFill>
              </a:defRPr>
            </a:pPr>
            <a:r>
              <a:rPr sz="3415" dirty="0"/>
              <a:t>門診手術</a:t>
            </a:r>
            <a:r>
              <a:rPr sz="3415" dirty="0">
                <a:solidFill>
                  <a:srgbClr val="0433FF"/>
                </a:solidFill>
              </a:rPr>
              <a:t>1.5萬</a:t>
            </a:r>
            <a:r>
              <a:rPr sz="3415" dirty="0"/>
              <a:t>/住院手術限額</a:t>
            </a:r>
            <a:r>
              <a:rPr lang="en-US" altLang="zh-TW" sz="3415" dirty="0">
                <a:solidFill>
                  <a:srgbClr val="0433FF"/>
                </a:solidFill>
              </a:rPr>
              <a:t>6</a:t>
            </a:r>
            <a:r>
              <a:rPr sz="3415" dirty="0">
                <a:solidFill>
                  <a:srgbClr val="0433FF"/>
                </a:solidFill>
              </a:rPr>
              <a:t>萬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BBADDAB-4F7D-4D91-8B6A-E759E2931A5E}"/>
              </a:ext>
            </a:extLst>
          </p:cNvPr>
          <p:cNvSpPr/>
          <p:nvPr/>
        </p:nvSpPr>
        <p:spPr>
          <a:xfrm>
            <a:off x="7288997" y="3749284"/>
            <a:ext cx="17812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300" b="1" dirty="0">
                <a:solidFill>
                  <a:srgbClr val="FF0000"/>
                </a:solidFill>
              </a:rPr>
              <a:t>保障至</a:t>
            </a:r>
            <a:r>
              <a:rPr lang="en-US" altLang="zh-TW" sz="2300" b="1" dirty="0">
                <a:solidFill>
                  <a:srgbClr val="FF0000"/>
                </a:solidFill>
              </a:rPr>
              <a:t>90</a:t>
            </a:r>
            <a:r>
              <a:rPr lang="zh-TW" altLang="en-US" sz="2300" b="1" dirty="0">
                <a:solidFill>
                  <a:srgbClr val="FF0000"/>
                </a:solidFill>
              </a:rPr>
              <a:t>歲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4025" y="2081006"/>
            <a:ext cx="7419975" cy="4886325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標題 1"/>
          <p:cNvSpPr txBox="1">
            <a:spLocks noGrp="1"/>
          </p:cNvSpPr>
          <p:nvPr>
            <p:ph type="title"/>
          </p:nvPr>
        </p:nvSpPr>
        <p:spPr>
          <a:xfrm>
            <a:off x="1547812" y="2349500"/>
            <a:ext cx="7345362" cy="15113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94359">
              <a:defRPr sz="468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br/>
            <a:endParaRPr/>
          </a:p>
        </p:txBody>
      </p:sp>
      <p:sp>
        <p:nvSpPr>
          <p:cNvPr id="120" name="副標題 3"/>
          <p:cNvSpPr txBox="1"/>
          <p:nvPr/>
        </p:nvSpPr>
        <p:spPr>
          <a:xfrm>
            <a:off x="533541" y="865127"/>
            <a:ext cx="7828597" cy="327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spcBef>
                <a:spcPts val="800"/>
              </a:spcBef>
              <a:defRPr sz="3600">
                <a:solidFill>
                  <a:srgbClr val="0070C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闔家安康</a:t>
            </a:r>
            <a:r>
              <a:rPr lang="zh-TW" altLang="en-US" dirty="0"/>
              <a:t>內湖</a:t>
            </a:r>
            <a:r>
              <a:rPr dirty="0" err="1"/>
              <a:t>國中負責專員</a:t>
            </a:r>
            <a:r>
              <a:rPr dirty="0"/>
              <a:t>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800"/>
              </a:spcBef>
              <a:defRPr sz="3600">
                <a:solidFill>
                  <a:srgbClr val="0070C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 err="1"/>
              <a:t>中國人壽</a:t>
            </a:r>
            <a:r>
              <a:rPr dirty="0"/>
              <a:t> </a:t>
            </a:r>
            <a:r>
              <a:rPr dirty="0" err="1"/>
              <a:t>亞威通訊處</a:t>
            </a:r>
            <a:endParaRPr lang="en-US" altLang="zh-TW" dirty="0"/>
          </a:p>
          <a:p>
            <a:pPr algn="ctr">
              <a:spcBef>
                <a:spcPts val="800"/>
              </a:spcBef>
              <a:defRPr sz="3600">
                <a:solidFill>
                  <a:srgbClr val="0070C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800"/>
              </a:spcBef>
              <a:defRPr sz="3600">
                <a:solidFill>
                  <a:srgbClr val="0070C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lang="zh-TW" altLang="en-US" dirty="0"/>
              <a:t>林佳宜</a:t>
            </a:r>
            <a:r>
              <a:rPr dirty="0"/>
              <a:t> </a:t>
            </a:r>
            <a:r>
              <a:rPr lang="en-US" altLang="zh-TW" dirty="0"/>
              <a:t>0925158570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800"/>
              </a:spcBef>
              <a:defRPr sz="3600">
                <a:solidFill>
                  <a:srgbClr val="0070C0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 </a:t>
            </a:r>
          </a:p>
        </p:txBody>
      </p:sp>
      <p:sp>
        <p:nvSpPr>
          <p:cNvPr id="123" name="文字方塊 1"/>
          <p:cNvSpPr txBox="1"/>
          <p:nvPr/>
        </p:nvSpPr>
        <p:spPr>
          <a:xfrm>
            <a:off x="2485062" y="4414837"/>
            <a:ext cx="84496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endParaRPr dirty="0"/>
          </a:p>
        </p:txBody>
      </p:sp>
      <p:sp>
        <p:nvSpPr>
          <p:cNvPr id="124" name="文字方塊 2"/>
          <p:cNvSpPr txBox="1"/>
          <p:nvPr/>
        </p:nvSpPr>
        <p:spPr>
          <a:xfrm>
            <a:off x="7558999" y="4545374"/>
            <a:ext cx="923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endParaRPr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F1DFB47-EE34-4FCC-B51F-0BF15A03B7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44" y="2196651"/>
            <a:ext cx="2182130" cy="21821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B40C6FA-C14E-4C58-AAE7-C37E362C3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59" y="287517"/>
            <a:ext cx="6222282" cy="55330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7CC5998-DB1D-43CC-B2BC-A5CA183A2A67}"/>
              </a:ext>
            </a:extLst>
          </p:cNvPr>
          <p:cNvSpPr/>
          <p:nvPr/>
        </p:nvSpPr>
        <p:spPr>
          <a:xfrm>
            <a:off x="2941163" y="3054029"/>
            <a:ext cx="4298623" cy="26420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標題 1"/>
          <p:cNvSpPr txBox="1">
            <a:spLocks noGrp="1"/>
          </p:cNvSpPr>
          <p:nvPr>
            <p:ph type="title"/>
          </p:nvPr>
        </p:nvSpPr>
        <p:spPr>
          <a:xfrm>
            <a:off x="2052638" y="274638"/>
            <a:ext cx="6840537" cy="6334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66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284538"/>
            <a:ext cx="472916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04813"/>
            <a:ext cx="49926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-100013"/>
            <a:ext cx="4716462" cy="386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22700"/>
            <a:ext cx="4716462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7619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標題 1"/>
          <p:cNvSpPr txBox="1">
            <a:spLocks noGrp="1"/>
          </p:cNvSpPr>
          <p:nvPr>
            <p:ph type="title"/>
          </p:nvPr>
        </p:nvSpPr>
        <p:spPr>
          <a:xfrm>
            <a:off x="1547812" y="274638"/>
            <a:ext cx="7345362" cy="633413"/>
          </a:xfrm>
          <a:prstGeom prst="rect">
            <a:avLst/>
          </a:prstGeom>
        </p:spPr>
        <p:txBody>
          <a:bodyPr/>
          <a:lstStyle>
            <a:lvl1pPr defTabSz="704087">
              <a:defRPr sz="308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投保資格</a:t>
            </a:r>
          </a:p>
        </p:txBody>
      </p:sp>
      <p:sp>
        <p:nvSpPr>
          <p:cNvPr id="84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1619250" y="981075"/>
            <a:ext cx="7524750" cy="5472113"/>
          </a:xfrm>
          <a:prstGeom prst="rect">
            <a:avLst/>
          </a:prstGeom>
        </p:spPr>
        <p:txBody>
          <a:bodyPr/>
          <a:lstStyle/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buChar char="•"/>
              <a:defRPr sz="1932"/>
            </a:pPr>
            <a:r>
              <a:t>行政院人事行政總處之全國各級機關、公私立學校及公營事業機構編制內現職員工(含各機關派駐海外人員）及其配偶、父母(含配偶父母)、子女。</a:t>
            </a:r>
            <a:endParaRPr sz="2351"/>
          </a:p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buChar char="•"/>
              <a:defRPr sz="1932"/>
            </a:pPr>
            <a:r>
              <a:t>工作性質限職業分類第1至4類者(免健康聲明、免體檢)</a:t>
            </a:r>
            <a:endParaRPr sz="2351"/>
          </a:p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buChar char="•"/>
              <a:defRPr sz="1932" b="1">
                <a:solidFill>
                  <a:srgbClr val="FF0000"/>
                </a:solidFill>
              </a:defRPr>
            </a:pPr>
            <a:r>
              <a:t>現職員工本人需加保，眷屬始可附加</a:t>
            </a:r>
            <a:r>
              <a:rPr b="0">
                <a:solidFill>
                  <a:srgbClr val="000000"/>
                </a:solidFill>
              </a:rPr>
              <a:t>。 </a:t>
            </a:r>
          </a:p>
          <a:p>
            <a:pPr marL="288035" indent="-288035" defTabSz="768095">
              <a:lnSpc>
                <a:spcPct val="150000"/>
              </a:lnSpc>
              <a:spcBef>
                <a:spcPts val="400"/>
              </a:spcBef>
              <a:defRPr sz="1932"/>
            </a:pPr>
            <a:r>
              <a:t>請檢附身分證明文件(擇一提供)</a:t>
            </a:r>
          </a:p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defRPr sz="1932"/>
            </a:pPr>
            <a:r>
              <a:t>有服務單位之人事部門印章(不可為收發章)</a:t>
            </a:r>
            <a:endParaRPr sz="2351"/>
          </a:p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defRPr sz="1932" b="1">
                <a:solidFill>
                  <a:srgbClr val="FF0000"/>
                </a:solidFill>
              </a:defRPr>
            </a:pPr>
            <a:r>
              <a:t>公務人員識別證影本</a:t>
            </a:r>
          </a:p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defRPr sz="1932" b="1">
                <a:solidFill>
                  <a:srgbClr val="FF0000"/>
                </a:solidFill>
              </a:defRPr>
            </a:pPr>
            <a:r>
              <a:t>一年(含)以上約聘書影本</a:t>
            </a:r>
          </a:p>
          <a:p>
            <a:pPr marL="288035" lvl="1" indent="-288035" defTabSz="768095">
              <a:lnSpc>
                <a:spcPct val="150000"/>
              </a:lnSpc>
              <a:spcBef>
                <a:spcPts val="400"/>
              </a:spcBef>
              <a:defRPr sz="1932"/>
            </a:pPr>
            <a:r>
              <a:t>在職證明書影本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標題 1"/>
          <p:cNvSpPr txBox="1">
            <a:spLocks noGrp="1"/>
          </p:cNvSpPr>
          <p:nvPr>
            <p:ph type="title"/>
          </p:nvPr>
        </p:nvSpPr>
        <p:spPr>
          <a:xfrm>
            <a:off x="1547812" y="274638"/>
            <a:ext cx="7345362" cy="633413"/>
          </a:xfrm>
          <a:prstGeom prst="rect">
            <a:avLst/>
          </a:prstGeom>
        </p:spPr>
        <p:txBody>
          <a:bodyPr/>
          <a:lstStyle>
            <a:lvl1pPr defTabSz="704087">
              <a:defRPr sz="3080" b="1"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r>
              <a:t>投保資格</a:t>
            </a:r>
          </a:p>
        </p:txBody>
      </p:sp>
      <p:sp>
        <p:nvSpPr>
          <p:cNvPr id="87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1835150" y="981075"/>
            <a:ext cx="7129463" cy="5145088"/>
          </a:xfrm>
          <a:prstGeom prst="rect">
            <a:avLst/>
          </a:prstGeom>
        </p:spPr>
        <p:txBody>
          <a:bodyPr/>
          <a:lstStyle/>
          <a:p>
            <a:pPr marL="315468" indent="-315468" defTabSz="841247">
              <a:lnSpc>
                <a:spcPct val="130000"/>
              </a:lnSpc>
              <a:spcBef>
                <a:spcPts val="600"/>
              </a:spcBef>
              <a:defRPr sz="2760" b="1"/>
            </a:pPr>
            <a:r>
              <a:rPr dirty="0" err="1"/>
              <a:t>現職員工、配偶、父母、配偶父母</a:t>
            </a:r>
            <a:endParaRPr dirty="0"/>
          </a:p>
          <a:p>
            <a:pPr marL="683513" lvl="1" indent="-262890" defTabSz="841247">
              <a:lnSpc>
                <a:spcPct val="130000"/>
              </a:lnSpc>
              <a:spcBef>
                <a:spcPts val="500"/>
              </a:spcBef>
              <a:defRPr sz="2392"/>
            </a:pPr>
            <a:r>
              <a:rPr dirty="0"/>
              <a:t>投保上限為保險年齡70歲，</a:t>
            </a:r>
            <a:r>
              <a:rPr b="1" dirty="0"/>
              <a:t>續保至80歲</a:t>
            </a:r>
          </a:p>
          <a:p>
            <a:pPr marL="315468" indent="-315468" defTabSz="841247">
              <a:lnSpc>
                <a:spcPct val="130000"/>
              </a:lnSpc>
              <a:spcBef>
                <a:spcPts val="600"/>
              </a:spcBef>
              <a:defRPr sz="2760" b="1"/>
            </a:pPr>
            <a:r>
              <a:rPr dirty="0" err="1"/>
              <a:t>子女</a:t>
            </a:r>
            <a:endParaRPr dirty="0"/>
          </a:p>
          <a:p>
            <a:pPr marL="683513" lvl="1" indent="-262890" defTabSz="841247">
              <a:lnSpc>
                <a:spcPct val="130000"/>
              </a:lnSpc>
              <a:spcBef>
                <a:spcPts val="500"/>
              </a:spcBef>
              <a:defRPr sz="2392" b="1">
                <a:solidFill>
                  <a:srgbClr val="FF0000"/>
                </a:solidFill>
              </a:defRPr>
            </a:pPr>
            <a:r>
              <a:rPr dirty="0"/>
              <a:t>自出生且健康出院起至30歲</a:t>
            </a:r>
          </a:p>
          <a:p>
            <a:pPr marL="683513" lvl="1" indent="-262890" defTabSz="841247">
              <a:lnSpc>
                <a:spcPct val="130000"/>
              </a:lnSpc>
              <a:spcBef>
                <a:spcPts val="500"/>
              </a:spcBef>
              <a:defRPr sz="2392" b="1">
                <a:solidFill>
                  <a:srgbClr val="FF0000"/>
                </a:solidFill>
              </a:defRPr>
            </a:pPr>
            <a:r>
              <a:rPr dirty="0" err="1"/>
              <a:t>且未婚之員工戶籍所登記子女</a:t>
            </a:r>
            <a:endParaRPr sz="2576" dirty="0"/>
          </a:p>
          <a:p>
            <a:pPr marL="315468" indent="-315468" defTabSz="841247">
              <a:lnSpc>
                <a:spcPct val="130000"/>
              </a:lnSpc>
              <a:spcBef>
                <a:spcPts val="600"/>
              </a:spcBef>
              <a:defRPr sz="2760" b="1"/>
            </a:pPr>
            <a:r>
              <a:rPr dirty="0" err="1"/>
              <a:t>員工離職、退休、留職停薪或眷屬超過承保年齡上限</a:t>
            </a:r>
            <a:r>
              <a:rPr b="0" dirty="0" err="1"/>
              <a:t>時，其保險效力持續至該期保險費之保險年度屆滿時為止</a:t>
            </a:r>
            <a:r>
              <a:rPr b="0" dirty="0"/>
              <a:t>。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圖片 4" descr="圖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2275" y="22225"/>
            <a:ext cx="74517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截圖 2023-03-20 下午8.51.01.png" descr="截圖 2023-03-20 下午8.51.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926" y="-117457"/>
            <a:ext cx="8514555" cy="7092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點兩下來編輯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22376">
              <a:defRPr sz="3160"/>
            </a:pPr>
            <a:endParaRPr/>
          </a:p>
        </p:txBody>
      </p:sp>
      <p:sp>
        <p:nvSpPr>
          <p:cNvPr id="94" name="點兩下來編輯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95" name="截圖 2023-03-20 下午8.51.47.png" descr="截圖 2023-03-20 下午8.51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1291" y="0"/>
            <a:ext cx="6628596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_Office 佈景主題">
  <a:themeElements>
    <a:clrScheme name="3_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3_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_Office 佈景主題">
  <a:themeElements>
    <a:clrScheme name="3_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3_Office 佈景主題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3_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mbria"/>
            <a:ea typeface="Cambria"/>
            <a:cs typeface="Cambria"/>
            <a:sym typeface="Cambr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140</Words>
  <Application>Microsoft Office PowerPoint</Application>
  <PresentationFormat>如螢幕大小 (4:3)</PresentationFormat>
  <Paragraphs>39</Paragraphs>
  <Slides>18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7" baseType="lpstr">
      <vt:lpstr>DejaVu Sans</vt:lpstr>
      <vt:lpstr>Lantinghei TC Heavy</vt:lpstr>
      <vt:lpstr>微軟正黑體</vt:lpstr>
      <vt:lpstr>標楷體</vt:lpstr>
      <vt:lpstr>Arial</vt:lpstr>
      <vt:lpstr>Calibri</vt:lpstr>
      <vt:lpstr>Cambria</vt:lpstr>
      <vt:lpstr>Times New Roman</vt:lpstr>
      <vt:lpstr>3_Office 佈景主題</vt:lpstr>
      <vt:lpstr>《闔家安康》 全國公教員工團體意外保險</vt:lpstr>
      <vt:lpstr>PowerPoint 簡報</vt:lpstr>
      <vt:lpstr>PowerPoint 簡報</vt:lpstr>
      <vt:lpstr>PowerPoint 簡報</vt:lpstr>
      <vt:lpstr>投保資格</vt:lpstr>
      <vt:lpstr>投保資格</vt:lpstr>
      <vt:lpstr>PowerPoint 簡報</vt:lpstr>
      <vt:lpstr>PowerPoint 簡報</vt:lpstr>
      <vt:lpstr>PowerPoint 簡報</vt:lpstr>
      <vt:lpstr>保障生效日&amp;對應保費費率表</vt:lpstr>
      <vt:lpstr>保障生效日&amp;對應保費費率表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《闔家安康》 全國公教員工團體意外保險</dc:title>
  <dc:creator>出納組</dc:creator>
  <cp:lastModifiedBy>User</cp:lastModifiedBy>
  <cp:revision>11</cp:revision>
  <dcterms:modified xsi:type="dcterms:W3CDTF">2023-04-13T06:42:56Z</dcterms:modified>
</cp:coreProperties>
</file>